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9" r:id="rId22"/>
    <p:sldId id="277" r:id="rId23"/>
    <p:sldId id="278" r:id="rId24"/>
  </p:sldIdLst>
  <p:sldSz cx="9144000" cy="5143500" type="screen16x9"/>
  <p:notesSz cx="6858000" cy="9144000"/>
  <p:embeddedFontLst>
    <p:embeddedFont>
      <p:font typeface="Lato" panose="020F0502020204030203" pitchFamily="34" charset="0"/>
      <p:regular r:id="rId26"/>
      <p:bold r:id="rId27"/>
      <p:italic r:id="rId28"/>
      <p:boldItalic r:id="rId29"/>
    </p:embeddedFont>
    <p:embeddedFont>
      <p:font typeface="Lexend" pitchFamily="2" charset="0"/>
      <p:regular r:id="rId30"/>
      <p:bold r:id="rId31"/>
    </p:embeddedFont>
    <p:embeddedFont>
      <p:font typeface="Raleway" panose="02000000000000000000" pitchFamily="2" charset="0"/>
      <p:regular r:id="rId32"/>
      <p:bold r:id="rId33"/>
      <p:italic r:id="rId34"/>
      <p:boldItalic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1D1072F-D572-48DB-8B32-94321A31A548}">
  <a:tblStyle styleId="{C1D1072F-D572-48DB-8B32-94321A31A548}"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52A9963-581E-4A12-9930-03476671FD24}"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FED"/>
          </a:solidFill>
        </a:fill>
      </a:tcStyle>
    </a:wholeTbl>
    <a:band1H>
      <a:tcTxStyle b="off" i="off"/>
      <a:tcStyle>
        <a:tcBdr/>
        <a:fill>
          <a:solidFill>
            <a:srgbClr val="CBDDD9"/>
          </a:solidFill>
        </a:fill>
      </a:tcStyle>
    </a:band1H>
    <a:band2H>
      <a:tcTxStyle b="off" i="off"/>
      <a:tcStyle>
        <a:tcBdr/>
      </a:tcStyle>
    </a:band2H>
    <a:band1V>
      <a:tcTxStyle b="off" i="off"/>
      <a:tcStyle>
        <a:tcBdr/>
        <a:fill>
          <a:solidFill>
            <a:srgbClr val="CBDDD9"/>
          </a:solidFill>
        </a:fill>
      </a:tcStyle>
    </a:band1V>
    <a:band2V>
      <a:tcTxStyle b="off" i="off"/>
      <a:tcStyle>
        <a:tcBdr/>
      </a:tcStyle>
    </a:band2V>
    <a:lastCol>
      <a:tcTxStyle b="on" i="off">
        <a:font>
          <a:latin typeface="Arial"/>
          <a:ea typeface="Arial"/>
          <a:cs typeface="Arial"/>
        </a:font>
        <a:schemeClr val="lt1"/>
      </a:tcTxStyle>
      <a:tcStyle>
        <a:tcBdr/>
        <a:fill>
          <a:solidFill>
            <a:schemeClr val="dk1"/>
          </a:solidFill>
        </a:fill>
      </a:tcStyle>
    </a:lastCol>
    <a:firstCol>
      <a:tcTxStyle b="on" i="off">
        <a:font>
          <a:latin typeface="Arial"/>
          <a:ea typeface="Arial"/>
          <a:cs typeface="Arial"/>
        </a:font>
        <a:schemeClr val="lt1"/>
      </a:tcTxStyle>
      <a:tcStyle>
        <a:tcBdr/>
        <a:fill>
          <a:solidFill>
            <a:schemeClr val="dk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dk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dk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4"/>
  </p:normalViewPr>
  <p:slideViewPr>
    <p:cSldViewPr snapToGrid="0">
      <p:cViewPr varScale="1">
        <p:scale>
          <a:sx n="140" d="100"/>
          <a:sy n="140" d="100"/>
        </p:scale>
        <p:origin x="84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font" Target="fonts/font1.fntdata" /><Relationship Id="rId39" Type="http://schemas.openxmlformats.org/officeDocument/2006/relationships/font" Target="fonts/font14.fntdata" /><Relationship Id="rId3" Type="http://schemas.openxmlformats.org/officeDocument/2006/relationships/slide" Target="slides/slide2.xml" /><Relationship Id="rId21" Type="http://schemas.openxmlformats.org/officeDocument/2006/relationships/slide" Target="slides/slide20.xml" /><Relationship Id="rId34" Type="http://schemas.openxmlformats.org/officeDocument/2006/relationships/font" Target="fonts/font9.fntdata" /><Relationship Id="rId42"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notesMaster" Target="notesMasters/notesMaster1.xml" /><Relationship Id="rId33" Type="http://schemas.openxmlformats.org/officeDocument/2006/relationships/font" Target="fonts/font8.fntdata" /><Relationship Id="rId38" Type="http://schemas.openxmlformats.org/officeDocument/2006/relationships/font" Target="fonts/font13.fntdata"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font" Target="fonts/font4.fntdata" /><Relationship Id="rId41"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font" Target="fonts/font7.fntdata" /><Relationship Id="rId37" Type="http://schemas.openxmlformats.org/officeDocument/2006/relationships/font" Target="fonts/font12.fntdata" /><Relationship Id="rId40"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font" Target="fonts/font3.fntdata" /><Relationship Id="rId36" Type="http://schemas.openxmlformats.org/officeDocument/2006/relationships/font" Target="fonts/font11.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font" Target="fonts/font6.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font" Target="fonts/font2.fntdata" /><Relationship Id="rId30" Type="http://schemas.openxmlformats.org/officeDocument/2006/relationships/font" Target="fonts/font5.fntdata" /><Relationship Id="rId35" Type="http://schemas.openxmlformats.org/officeDocument/2006/relationships/font" Target="fonts/font10.fntdata" /><Relationship Id="rId43" Type="http://schemas.openxmlformats.org/officeDocument/2006/relationships/tableStyles" Target="tableStyles.xml" /></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8" name="Google Shape;24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56" name="Google Shape;256;p1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bd02f84b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bd02f84b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69" name="Google Shape;26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83" name="Google Shape;28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90" name="Google Shape;29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297" name="Google Shape;29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304" name="Google Shape;3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311" name="Google Shape;31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7" name="Google Shape;31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0417452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2" name="Google Shape;33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9" name="Google Shape;33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slide" Target="../slides/slide2.xml" /><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slide" Target="../slides/slide2.xml"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8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 name="Google Shape;15;p2"/>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Raleway"/>
                <a:ea typeface="Raleway"/>
                <a:cs typeface="Raleway"/>
                <a:sym typeface="Raleway"/>
              </a:rPr>
              <a:t>Confidential</a:t>
            </a:r>
            <a:endParaRPr sz="600" b="1" i="0" u="none" strike="noStrike" cap="none">
              <a:solidFill>
                <a:srgbClr val="000000"/>
              </a:solidFill>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Raleway"/>
                <a:ea typeface="Raleway"/>
                <a:cs typeface="Raleway"/>
                <a:sym typeface="Raleway"/>
              </a:rPr>
              <a:t>Customized for </a:t>
            </a:r>
            <a:r>
              <a:rPr lang="en-US" sz="600" b="1" i="0" u="none" strike="noStrike" cap="none">
                <a:solidFill>
                  <a:srgbClr val="000000"/>
                </a:solidFill>
                <a:latin typeface="Raleway"/>
                <a:ea typeface="Raleway"/>
                <a:cs typeface="Raleway"/>
                <a:sym typeface="Raleway"/>
              </a:rPr>
              <a:t>Lorem Ipsum LLC</a:t>
            </a:r>
            <a:endParaRPr sz="600" b="0" i="0" u="none" strike="noStrike" cap="none">
              <a:solidFill>
                <a:srgbClr val="000000"/>
              </a:solidFill>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Raleway"/>
                <a:ea typeface="Raleway"/>
                <a:cs typeface="Raleway"/>
                <a:sym typeface="Raleway"/>
              </a:rPr>
              <a:t>Version 1.0</a:t>
            </a:r>
            <a:endParaRPr sz="600" b="1" i="0" u="none" strike="noStrike" cap="none">
              <a:solidFill>
                <a:srgbClr val="000000"/>
              </a:solidFill>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0"/>
        <p:cNvGrpSpPr/>
        <p:nvPr/>
      </p:nvGrpSpPr>
      <p:grpSpPr>
        <a:xfrm>
          <a:off x="0" y="0"/>
          <a:ext cx="0" cy="0"/>
          <a:chOff x="0" y="0"/>
          <a:chExt cx="0" cy="0"/>
        </a:xfrm>
      </p:grpSpPr>
      <p:sp>
        <p:nvSpPr>
          <p:cNvPr id="101" name="Google Shape;101;p11"/>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2" name="Google Shape;102;p11"/>
          <p:cNvGrpSpPr/>
          <p:nvPr/>
        </p:nvGrpSpPr>
        <p:grpSpPr>
          <a:xfrm>
            <a:off x="830392" y="1191256"/>
            <a:ext cx="745763" cy="45826"/>
            <a:chOff x="4580561" y="2589004"/>
            <a:chExt cx="1064464" cy="25200"/>
          </a:xfrm>
        </p:grpSpPr>
        <p:sp>
          <p:nvSpPr>
            <p:cNvPr id="103" name="Google Shape;10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 name="Google Shape;105;p11"/>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106" name="Google Shape;106;p11"/>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7" name="Google Shape;107;p11"/>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8" name="Google Shape;108;p1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09" name="Google Shape;109;p11">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0" name="Google Shape;110;p11">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111" name="Google Shape;111;p11">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112" name="Google Shape;112;p11">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3"/>
        <p:cNvGrpSpPr/>
        <p:nvPr/>
      </p:nvGrpSpPr>
      <p:grpSpPr>
        <a:xfrm>
          <a:off x="0" y="0"/>
          <a:ext cx="0" cy="0"/>
          <a:chOff x="0" y="0"/>
          <a:chExt cx="0" cy="0"/>
        </a:xfrm>
      </p:grpSpPr>
      <p:sp>
        <p:nvSpPr>
          <p:cNvPr id="114" name="Google Shape;114;p12"/>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 name="Google Shape;115;p12"/>
          <p:cNvGrpSpPr/>
          <p:nvPr/>
        </p:nvGrpSpPr>
        <p:grpSpPr>
          <a:xfrm>
            <a:off x="830392" y="1191256"/>
            <a:ext cx="745763" cy="45826"/>
            <a:chOff x="4580561" y="2589004"/>
            <a:chExt cx="1064464" cy="25200"/>
          </a:xfrm>
        </p:grpSpPr>
        <p:sp>
          <p:nvSpPr>
            <p:cNvPr id="116" name="Google Shape;116;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8" name="Google Shape;118;p12"/>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119" name="Google Shape;119;p12"/>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20" name="Google Shape;120;p1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21" name="Google Shape;121;p12">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22" name="Google Shape;122;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123" name="Google Shape;123;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124" name="Google Shape;124;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25"/>
        <p:cNvGrpSpPr/>
        <p:nvPr/>
      </p:nvGrpSpPr>
      <p:grpSpPr>
        <a:xfrm>
          <a:off x="0" y="0"/>
          <a:ext cx="0" cy="0"/>
          <a:chOff x="0" y="0"/>
          <a:chExt cx="0" cy="0"/>
        </a:xfrm>
      </p:grpSpPr>
      <p:grpSp>
        <p:nvGrpSpPr>
          <p:cNvPr id="126" name="Google Shape;126;p13"/>
          <p:cNvGrpSpPr/>
          <p:nvPr/>
        </p:nvGrpSpPr>
        <p:grpSpPr>
          <a:xfrm>
            <a:off x="830392" y="4169130"/>
            <a:ext cx="745763" cy="45826"/>
            <a:chOff x="4580561" y="2589004"/>
            <a:chExt cx="1064464" cy="25200"/>
          </a:xfrm>
        </p:grpSpPr>
        <p:sp>
          <p:nvSpPr>
            <p:cNvPr id="127" name="Google Shape;127;p1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1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9" name="Google Shape;129;p13"/>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130" name="Google Shape;130;p1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31" name="Google Shape;131;p13">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32" name="Google Shape;132;p13">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sm" len="sm"/>
            <a:tailEnd type="none" w="sm" len="sm"/>
          </a:ln>
        </p:spPr>
      </p:cxnSp>
      <p:cxnSp>
        <p:nvCxnSpPr>
          <p:cNvPr id="133" name="Google Shape;133;p13">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sm" len="sm"/>
            <a:tailEnd type="none" w="sm" len="sm"/>
          </a:ln>
        </p:spPr>
      </p:cxnSp>
      <p:cxnSp>
        <p:nvCxnSpPr>
          <p:cNvPr id="134" name="Google Shape;134;p13">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5"/>
        <p:cNvGrpSpPr/>
        <p:nvPr/>
      </p:nvGrpSpPr>
      <p:grpSpPr>
        <a:xfrm>
          <a:off x="0" y="0"/>
          <a:ext cx="0" cy="0"/>
          <a:chOff x="0" y="0"/>
          <a:chExt cx="0" cy="0"/>
        </a:xfrm>
      </p:grpSpPr>
      <p:sp>
        <p:nvSpPr>
          <p:cNvPr id="136" name="Google Shape;136;p14"/>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7" name="Google Shape;137;p14"/>
          <p:cNvGrpSpPr/>
          <p:nvPr/>
        </p:nvGrpSpPr>
        <p:grpSpPr>
          <a:xfrm>
            <a:off x="830392" y="1191256"/>
            <a:ext cx="745763" cy="45826"/>
            <a:chOff x="4580561" y="2589004"/>
            <a:chExt cx="1064464" cy="25200"/>
          </a:xfrm>
        </p:grpSpPr>
        <p:sp>
          <p:nvSpPr>
            <p:cNvPr id="138" name="Google Shape;138;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0" name="Google Shape;140;p14"/>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141" name="Google Shape;141;p14"/>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42" name="Google Shape;142;p14"/>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43" name="Google Shape;143;p1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44" name="Google Shape;144;p14">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45" name="Google Shape;145;p14">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146" name="Google Shape;146;p14">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147" name="Google Shape;147;p14">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8"/>
        <p:cNvGrpSpPr/>
        <p:nvPr/>
      </p:nvGrpSpPr>
      <p:grpSpPr>
        <a:xfrm>
          <a:off x="0" y="0"/>
          <a:ext cx="0" cy="0"/>
          <a:chOff x="0" y="0"/>
          <a:chExt cx="0" cy="0"/>
        </a:xfrm>
      </p:grpSpPr>
      <p:sp>
        <p:nvSpPr>
          <p:cNvPr id="149" name="Google Shape;149;p15"/>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50" name="Google Shape;150;p1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51" name="Google Shape;151;p15">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52" name="Google Shape;152;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153" name="Google Shape;153;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154" name="Google Shape;154;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55"/>
        <p:cNvGrpSpPr/>
        <p:nvPr/>
      </p:nvGrpSpPr>
      <p:grpSpPr>
        <a:xfrm>
          <a:off x="0" y="0"/>
          <a:ext cx="0" cy="0"/>
          <a:chOff x="0" y="0"/>
          <a:chExt cx="0" cy="0"/>
        </a:xfrm>
      </p:grpSpPr>
      <p:grpSp>
        <p:nvGrpSpPr>
          <p:cNvPr id="156" name="Google Shape;156;p16"/>
          <p:cNvGrpSpPr/>
          <p:nvPr/>
        </p:nvGrpSpPr>
        <p:grpSpPr>
          <a:xfrm>
            <a:off x="830392" y="4169130"/>
            <a:ext cx="745763" cy="45826"/>
            <a:chOff x="4580561" y="2589004"/>
            <a:chExt cx="1064464" cy="25200"/>
          </a:xfrm>
        </p:grpSpPr>
        <p:sp>
          <p:nvSpPr>
            <p:cNvPr id="157" name="Google Shape;157;p1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1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9" name="Google Shape;159;p16"/>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60" name="Google Shape;160;p16"/>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161" name="Google Shape;161;p1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62" name="Google Shape;162;p16">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63" name="Google Shape;163;p16">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sm" len="sm"/>
            <a:tailEnd type="none" w="sm" len="sm"/>
          </a:ln>
        </p:spPr>
      </p:cxnSp>
      <p:cxnSp>
        <p:nvCxnSpPr>
          <p:cNvPr id="164" name="Google Shape;164;p16">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sm" len="sm"/>
            <a:tailEnd type="none" w="sm" len="sm"/>
          </a:ln>
        </p:spPr>
      </p:cxnSp>
      <p:cxnSp>
        <p:nvCxnSpPr>
          <p:cNvPr id="165" name="Google Shape;165;p16">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6"/>
        <p:cNvGrpSpPr/>
        <p:nvPr/>
      </p:nvGrpSpPr>
      <p:grpSpPr>
        <a:xfrm>
          <a:off x="0" y="0"/>
          <a:ext cx="0" cy="0"/>
          <a:chOff x="0" y="0"/>
          <a:chExt cx="0" cy="0"/>
        </a:xfrm>
      </p:grpSpPr>
      <p:sp>
        <p:nvSpPr>
          <p:cNvPr id="167" name="Google Shape;167;p1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168" name="Google Shape;168;p17">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1308150" y="1318650"/>
            <a:ext cx="71100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a:endParaRPr/>
          </a:p>
        </p:txBody>
      </p:sp>
      <p:sp>
        <p:nvSpPr>
          <p:cNvPr id="23" name="Google Shape;23;p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24" name="Google Shape;24;p3"/>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FFFFFF"/>
                </a:solidFill>
                <a:latin typeface="Raleway"/>
                <a:ea typeface="Raleway"/>
                <a:cs typeface="Raleway"/>
                <a:sym typeface="Raleway"/>
              </a:rPr>
              <a:t>Confidential</a:t>
            </a:r>
            <a:endParaRPr sz="600" b="1" i="0" u="none" strike="noStrike" cap="none">
              <a:solidFill>
                <a:srgbClr val="FFFFFF"/>
              </a:solidFill>
              <a:latin typeface="Raleway"/>
              <a:ea typeface="Raleway"/>
              <a:cs typeface="Raleway"/>
              <a:sym typeface="Raleway"/>
            </a:endParaRPr>
          </a:p>
        </p:txBody>
      </p:sp>
      <p:sp>
        <p:nvSpPr>
          <p:cNvPr id="25" name="Google Shape;25;p3"/>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FFFFFF"/>
                </a:solidFill>
                <a:latin typeface="Raleway"/>
                <a:ea typeface="Raleway"/>
                <a:cs typeface="Raleway"/>
                <a:sym typeface="Raleway"/>
              </a:rPr>
              <a:t>Customized for </a:t>
            </a:r>
            <a:r>
              <a:rPr lang="en-US" sz="600" b="1" i="0" u="none" strike="noStrike" cap="none">
                <a:solidFill>
                  <a:srgbClr val="FFFFFF"/>
                </a:solidFill>
                <a:latin typeface="Raleway"/>
                <a:ea typeface="Raleway"/>
                <a:cs typeface="Raleway"/>
                <a:sym typeface="Raleway"/>
              </a:rPr>
              <a:t>Lorem Ipsum LLC</a:t>
            </a:r>
            <a:endParaRPr sz="600" b="0" i="0" u="none" strike="noStrike" cap="none">
              <a:solidFill>
                <a:srgbClr val="FFFFFF"/>
              </a:solidFill>
              <a:latin typeface="Raleway"/>
              <a:ea typeface="Raleway"/>
              <a:cs typeface="Raleway"/>
              <a:sym typeface="Raleway"/>
            </a:endParaRPr>
          </a:p>
        </p:txBody>
      </p:sp>
      <p:sp>
        <p:nvSpPr>
          <p:cNvPr id="26" name="Google Shape;26;p3"/>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600"/>
              <a:buFont typeface="Arial"/>
              <a:buNone/>
            </a:pPr>
            <a:r>
              <a:rPr lang="en-US" sz="600" b="0" i="0" u="none" strike="noStrike" cap="none">
                <a:solidFill>
                  <a:srgbClr val="FFFFFF"/>
                </a:solidFill>
                <a:latin typeface="Raleway"/>
                <a:ea typeface="Raleway"/>
                <a:cs typeface="Raleway"/>
                <a:sym typeface="Raleway"/>
              </a:rPr>
              <a:t>Version 1.0</a:t>
            </a:r>
            <a:endParaRPr sz="600" b="1" i="0" u="none" strike="noStrike" cap="none">
              <a:solidFill>
                <a:srgbClr val="FFFFFF"/>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 name="Google Shape;29;p4"/>
          <p:cNvGrpSpPr/>
          <p:nvPr/>
        </p:nvGrpSpPr>
        <p:grpSpPr>
          <a:xfrm>
            <a:off x="830392" y="1191256"/>
            <a:ext cx="745763" cy="45826"/>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33" name="Google Shape;33;p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4" name="Google Shape;34;p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35" name="Google Shape;35;p4">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6" name="Google Shape;36;p4">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37" name="Google Shape;37;p4">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38" name="Google Shape;38;p4">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39"/>
        <p:cNvGrpSpPr/>
        <p:nvPr/>
      </p:nvGrpSpPr>
      <p:grpSpPr>
        <a:xfrm>
          <a:off x="0" y="0"/>
          <a:ext cx="0" cy="0"/>
          <a:chOff x="0" y="0"/>
          <a:chExt cx="0" cy="0"/>
        </a:xfrm>
      </p:grpSpPr>
      <p:grpSp>
        <p:nvGrpSpPr>
          <p:cNvPr id="40" name="Google Shape;40;p5"/>
          <p:cNvGrpSpPr/>
          <p:nvPr/>
        </p:nvGrpSpPr>
        <p:grpSpPr>
          <a:xfrm>
            <a:off x="830392" y="1191256"/>
            <a:ext cx="745763" cy="45826"/>
            <a:chOff x="4580561" y="2589004"/>
            <a:chExt cx="1064464" cy="25200"/>
          </a:xfrm>
        </p:grpSpPr>
        <p:sp>
          <p:nvSpPr>
            <p:cNvPr id="41" name="Google Shape;41;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 name="Google Shape;43;p5"/>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44" name="Google Shape;44;p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45" name="Google Shape;45;p5">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 name="Google Shape;46;p5">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sm" len="sm"/>
            <a:tailEnd type="none" w="sm" len="sm"/>
          </a:ln>
        </p:spPr>
      </p:cxnSp>
      <p:cxnSp>
        <p:nvCxnSpPr>
          <p:cNvPr id="47" name="Google Shape;47;p5">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sm" len="sm"/>
            <a:tailEnd type="none" w="sm" len="sm"/>
          </a:ln>
        </p:spPr>
      </p:cxnSp>
      <p:cxnSp>
        <p:nvCxnSpPr>
          <p:cNvPr id="48" name="Google Shape;48;p5">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49"/>
        <p:cNvGrpSpPr/>
        <p:nvPr/>
      </p:nvGrpSpPr>
      <p:grpSpPr>
        <a:xfrm>
          <a:off x="0" y="0"/>
          <a:ext cx="0" cy="0"/>
          <a:chOff x="0" y="0"/>
          <a:chExt cx="0" cy="0"/>
        </a:xfrm>
      </p:grpSpPr>
      <p:pic>
        <p:nvPicPr>
          <p:cNvPr id="50" name="Google Shape;50;p6" descr="shutterstock_429987889_edited.jpg"/>
          <p:cNvPicPr preferRelativeResize="0"/>
          <p:nvPr/>
        </p:nvPicPr>
        <p:blipFill rotWithShape="1">
          <a:blip r:embed="rId2">
            <a:alphaModFix/>
          </a:blip>
          <a:srcRect t="21799" b="23589"/>
          <a:stretch/>
        </p:blipFill>
        <p:spPr>
          <a:xfrm>
            <a:off x="0" y="487825"/>
            <a:ext cx="9144000" cy="4655676"/>
          </a:xfrm>
          <a:prstGeom prst="rect">
            <a:avLst/>
          </a:prstGeom>
          <a:noFill/>
          <a:ln>
            <a:noFill/>
          </a:ln>
        </p:spPr>
      </p:pic>
      <p:sp>
        <p:nvSpPr>
          <p:cNvPr id="51" name="Google Shape;51;p6"/>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2" name="Google Shape;52;p6"/>
          <p:cNvGrpSpPr/>
          <p:nvPr/>
        </p:nvGrpSpPr>
        <p:grpSpPr>
          <a:xfrm>
            <a:off x="830392" y="1191256"/>
            <a:ext cx="745763" cy="45826"/>
            <a:chOff x="4580561" y="2589004"/>
            <a:chExt cx="1064464" cy="25200"/>
          </a:xfrm>
        </p:grpSpPr>
        <p:sp>
          <p:nvSpPr>
            <p:cNvPr id="53" name="Google Shape;5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 name="Google Shape;55;p6"/>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56" name="Google Shape;56;p6"/>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57" name="Google Shape;57;p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58" name="Google Shape;58;p6">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9" name="Google Shape;59;p6">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60" name="Google Shape;60;p6">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61" name="Google Shape;61;p6">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 name="Google Shape;64;p7"/>
          <p:cNvGrpSpPr/>
          <p:nvPr/>
        </p:nvGrpSpPr>
        <p:grpSpPr>
          <a:xfrm>
            <a:off x="830392" y="1191256"/>
            <a:ext cx="745763" cy="45826"/>
            <a:chOff x="4580561" y="2589004"/>
            <a:chExt cx="1064464" cy="25200"/>
          </a:xfrm>
        </p:grpSpPr>
        <p:sp>
          <p:nvSpPr>
            <p:cNvPr id="65" name="Google Shape;65;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 name="Google Shape;67;p7"/>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68" name="Google Shape;68;p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69" name="Google Shape;69;p7">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0" name="Google Shape;70;p7">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71" name="Google Shape;71;p7">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72" name="Google Shape;72;p7">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73"/>
        <p:cNvGrpSpPr/>
        <p:nvPr/>
      </p:nvGrpSpPr>
      <p:grpSpPr>
        <a:xfrm>
          <a:off x="0" y="0"/>
          <a:ext cx="0" cy="0"/>
          <a:chOff x="0" y="0"/>
          <a:chExt cx="0" cy="0"/>
        </a:xfrm>
      </p:grpSpPr>
      <p:grpSp>
        <p:nvGrpSpPr>
          <p:cNvPr id="74" name="Google Shape;74;p8"/>
          <p:cNvGrpSpPr/>
          <p:nvPr/>
        </p:nvGrpSpPr>
        <p:grpSpPr>
          <a:xfrm>
            <a:off x="830392" y="1191256"/>
            <a:ext cx="745763" cy="45826"/>
            <a:chOff x="4580561" y="2589004"/>
            <a:chExt cx="1064464" cy="25200"/>
          </a:xfrm>
        </p:grpSpPr>
        <p:sp>
          <p:nvSpPr>
            <p:cNvPr id="75" name="Google Shape;75;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 name="Google Shape;77;p8"/>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78" name="Google Shape;78;p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79" name="Google Shape;79;p8">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0" name="Google Shape;80;p8">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sm" len="sm"/>
            <a:tailEnd type="none" w="sm" len="sm"/>
          </a:ln>
        </p:spPr>
      </p:cxnSp>
      <p:cxnSp>
        <p:nvCxnSpPr>
          <p:cNvPr id="81" name="Google Shape;81;p8">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sm" len="sm"/>
            <a:tailEnd type="none" w="sm" len="sm"/>
          </a:ln>
        </p:spPr>
      </p:cxnSp>
      <p:cxnSp>
        <p:nvCxnSpPr>
          <p:cNvPr id="82" name="Google Shape;82;p8">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83"/>
        <p:cNvGrpSpPr/>
        <p:nvPr/>
      </p:nvGrpSpPr>
      <p:grpSpPr>
        <a:xfrm>
          <a:off x="0" y="0"/>
          <a:ext cx="0" cy="0"/>
          <a:chOff x="0" y="0"/>
          <a:chExt cx="0" cy="0"/>
        </a:xfrm>
      </p:grpSpPr>
      <p:sp>
        <p:nvSpPr>
          <p:cNvPr id="84" name="Google Shape;84;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86" name="Google Shape;86;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7" name="Google Shape;87;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88" name="Google Shape;88;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89" name="Google Shape;89;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
        <p:nvSpPr>
          <p:cNvPr id="90" name="Google Shape;90;p9"/>
          <p:cNvSpPr txBox="1">
            <a:spLocks noGrp="1"/>
          </p:cNvSpPr>
          <p:nvPr>
            <p:ph type="body" idx="1"/>
          </p:nvPr>
        </p:nvSpPr>
        <p:spPr>
          <a:xfrm>
            <a:off x="729450" y="1068650"/>
            <a:ext cx="7688700" cy="1034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91"/>
        <p:cNvGrpSpPr/>
        <p:nvPr/>
      </p:nvGrpSpPr>
      <p:grpSpPr>
        <a:xfrm>
          <a:off x="0" y="0"/>
          <a:ext cx="0" cy="0"/>
          <a:chOff x="0" y="0"/>
          <a:chExt cx="0" cy="0"/>
        </a:xfrm>
      </p:grpSpPr>
      <p:pic>
        <p:nvPicPr>
          <p:cNvPr id="92" name="Google Shape;92;p10" descr="shutterstock_31891705.jpg"/>
          <p:cNvPicPr preferRelativeResize="0"/>
          <p:nvPr/>
        </p:nvPicPr>
        <p:blipFill rotWithShape="1">
          <a:blip r:embed="rId2">
            <a:alphaModFix/>
          </a:blip>
          <a:srcRect t="11971" b="11970"/>
          <a:stretch/>
        </p:blipFill>
        <p:spPr>
          <a:xfrm>
            <a:off x="0" y="487825"/>
            <a:ext cx="9143999" cy="4655673"/>
          </a:xfrm>
          <a:prstGeom prst="rect">
            <a:avLst/>
          </a:prstGeom>
          <a:noFill/>
          <a:ln>
            <a:noFill/>
          </a:ln>
        </p:spPr>
      </p:pic>
      <p:sp>
        <p:nvSpPr>
          <p:cNvPr id="93" name="Google Shape;93;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
        <p:nvSpPr>
          <p:cNvPr id="95" name="Google Shape;95;p10">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96" name="Google Shape;96;p10">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sm" len="sm"/>
            <a:tailEnd type="none" w="sm" len="sm"/>
          </a:ln>
        </p:spPr>
      </p:cxnSp>
      <p:cxnSp>
        <p:nvCxnSpPr>
          <p:cNvPr id="97" name="Google Shape;97;p10">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sm" len="sm"/>
            <a:tailEnd type="none" w="sm" len="sm"/>
          </a:ln>
        </p:spPr>
      </p:cxnSp>
      <p:cxnSp>
        <p:nvCxnSpPr>
          <p:cNvPr id="98" name="Google Shape;98;p10">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sm" len="sm"/>
            <a:tailEnd type="none" w="sm" len="sm"/>
          </a:ln>
        </p:spPr>
      </p:cxnSp>
      <p:sp>
        <p:nvSpPr>
          <p:cNvPr id="99" name="Google Shape;99;p10"/>
          <p:cNvSpPr txBox="1">
            <a:spLocks noGrp="1"/>
          </p:cNvSpPr>
          <p:nvPr>
            <p:ph type="title"/>
          </p:nvPr>
        </p:nvSpPr>
        <p:spPr>
          <a:xfrm>
            <a:off x="729450" y="2056375"/>
            <a:ext cx="58875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9.jpg" /><Relationship Id="rId2" Type="http://schemas.openxmlformats.org/officeDocument/2006/relationships/notesSlide" Target="../notesSlides/notesSlide10.xml" /><Relationship Id="rId1" Type="http://schemas.openxmlformats.org/officeDocument/2006/relationships/slideLayout" Target="../slideLayouts/slideLayout4.xml" /><Relationship Id="rId4" Type="http://schemas.openxmlformats.org/officeDocument/2006/relationships/image" Target="../media/image10.jpg"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 /><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 /><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 /><Relationship Id="rId1" Type="http://schemas.openxmlformats.org/officeDocument/2006/relationships/slideLayout" Target="../slideLayouts/slideLayout3.xm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 /><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image" Target="../media/image11.jpg" /><Relationship Id="rId2" Type="http://schemas.openxmlformats.org/officeDocument/2006/relationships/notesSlide" Target="../notesSlides/notesSlide20.xml" /><Relationship Id="rId1" Type="http://schemas.openxmlformats.org/officeDocument/2006/relationships/slideLayout" Target="../slideLayouts/slideLayout5.xml" /></Relationships>
</file>

<file path=ppt/slides/_rels/slide21.xml.rels><?xml version="1.0" encoding="UTF-8" standalone="yes"?>
<Relationships xmlns="http://schemas.openxmlformats.org/package/2006/relationships"><Relationship Id="rId3" Type="http://schemas.openxmlformats.org/officeDocument/2006/relationships/image" Target="../media/image12.jpg" /><Relationship Id="rId2" Type="http://schemas.openxmlformats.org/officeDocument/2006/relationships/notesSlide" Target="../notesSlides/notesSlide21.xml" /><Relationship Id="rId1" Type="http://schemas.openxmlformats.org/officeDocument/2006/relationships/slideLayout" Target="../slideLayouts/slideLayout6.xml" /><Relationship Id="rId4" Type="http://schemas.openxmlformats.org/officeDocument/2006/relationships/image" Target="../media/image13.jpg" /></Relationships>
</file>

<file path=ppt/slides/_rels/slide22.xml.rels><?xml version="1.0" encoding="UTF-8" standalone="yes"?>
<Relationships xmlns="http://schemas.openxmlformats.org/package/2006/relationships"><Relationship Id="rId3" Type="http://schemas.openxmlformats.org/officeDocument/2006/relationships/image" Target="../media/image14.jpg" /><Relationship Id="rId2" Type="http://schemas.openxmlformats.org/officeDocument/2006/relationships/notesSlide" Target="../notesSlides/notesSlide22.xml" /><Relationship Id="rId1" Type="http://schemas.openxmlformats.org/officeDocument/2006/relationships/slideLayout" Target="../slideLayouts/slideLayout6.xml" /><Relationship Id="rId4" Type="http://schemas.openxmlformats.org/officeDocument/2006/relationships/image" Target="../media/image15.jpg" /></Relationships>
</file>

<file path=ppt/slides/_rels/slide23.xml.rels><?xml version="1.0" encoding="UTF-8" standalone="yes"?>
<Relationships xmlns="http://schemas.openxmlformats.org/package/2006/relationships"><Relationship Id="rId3" Type="http://schemas.openxmlformats.org/officeDocument/2006/relationships/image" Target="../media/image16.jpg" /><Relationship Id="rId2" Type="http://schemas.openxmlformats.org/officeDocument/2006/relationships/notesSlide" Target="../notesSlides/notesSlide23.xml" /><Relationship Id="rId1" Type="http://schemas.openxmlformats.org/officeDocument/2006/relationships/slideLayout" Target="../slideLayouts/slideLayout6.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4.jpg" /><Relationship Id="rId2" Type="http://schemas.openxmlformats.org/officeDocument/2006/relationships/notesSlide" Target="../notesSlides/notesSlide7.xml" /><Relationship Id="rId1" Type="http://schemas.openxmlformats.org/officeDocument/2006/relationships/slideLayout" Target="../slideLayouts/slideLayout4.xml" /><Relationship Id="rId4" Type="http://schemas.openxmlformats.org/officeDocument/2006/relationships/image" Target="../media/image5.jpg" /></Relationships>
</file>

<file path=ppt/slides/_rels/slide8.xml.rels><?xml version="1.0" encoding="UTF-8" standalone="yes"?>
<Relationships xmlns="http://schemas.openxmlformats.org/package/2006/relationships"><Relationship Id="rId3" Type="http://schemas.openxmlformats.org/officeDocument/2006/relationships/image" Target="../media/image6.jpg" /><Relationship Id="rId2" Type="http://schemas.openxmlformats.org/officeDocument/2006/relationships/notesSlide" Target="../notesSlides/notesSlide8.xml" /><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9.xml" /><Relationship Id="rId1" Type="http://schemas.openxmlformats.org/officeDocument/2006/relationships/slideLayout" Target="../slideLayouts/slideLayout4.xml" /><Relationship Id="rId4" Type="http://schemas.openxmlformats.org/officeDocument/2006/relationships/image" Target="../media/image8.jp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US" sz="4800">
                <a:solidFill>
                  <a:srgbClr val="000000"/>
                </a:solidFill>
              </a:rPr>
              <a:t>Consulting Proposal</a:t>
            </a:r>
            <a:endParaRPr/>
          </a:p>
        </p:txBody>
      </p:sp>
      <p:sp>
        <p:nvSpPr>
          <p:cNvPr id="177" name="Google Shape;177;p18"/>
          <p:cNvSpPr txBox="1">
            <a:spLocks noGrp="1"/>
          </p:cNvSpPr>
          <p:nvPr>
            <p:ph type="subTitle" idx="1"/>
          </p:nvPr>
        </p:nvSpPr>
        <p:spPr>
          <a:xfrm>
            <a:off x="729563" y="2998272"/>
            <a:ext cx="4890900" cy="541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US" sz="1400" b="1"/>
              <a:t>Lorem ipsum dolor sit amet.</a:t>
            </a:r>
            <a:endParaRPr sz="1400" b="1"/>
          </a:p>
        </p:txBody>
      </p:sp>
      <p:pic>
        <p:nvPicPr>
          <p:cNvPr id="178" name="Google Shape;178;p1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79" name="Google Shape;179;p18"/>
          <p:cNvSpPr txBox="1"/>
          <p:nvPr/>
        </p:nvSpPr>
        <p:spPr>
          <a:xfrm>
            <a:off x="1592855" y="201058"/>
            <a:ext cx="9144000" cy="694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300"/>
              <a:buFont typeface="Arial"/>
              <a:buNone/>
            </a:pPr>
            <a:r>
              <a:rPr lang="en-US" sz="3300" b="0" i="0" u="none" strike="noStrike" cap="none">
                <a:solidFill>
                  <a:srgbClr val="000000"/>
                </a:solidFill>
                <a:latin typeface="Lexend"/>
                <a:ea typeface="Lexend"/>
                <a:cs typeface="Lexend"/>
                <a:sym typeface="Lexend"/>
              </a:rPr>
              <a:t>Customer Churn Prediction </a:t>
            </a:r>
            <a:endParaRPr sz="3300" b="0" i="0" u="none" strike="noStrike" cap="none">
              <a:solidFill>
                <a:srgbClr val="000000"/>
              </a:solidFill>
              <a:latin typeface="Lexend"/>
              <a:ea typeface="Lexend"/>
              <a:cs typeface="Lexend"/>
              <a:sym typeface="Lexend"/>
            </a:endParaRPr>
          </a:p>
        </p:txBody>
      </p:sp>
      <p:sp>
        <p:nvSpPr>
          <p:cNvPr id="180" name="Google Shape;180;p18"/>
          <p:cNvSpPr txBox="1"/>
          <p:nvPr/>
        </p:nvSpPr>
        <p:spPr>
          <a:xfrm>
            <a:off x="0" y="3414058"/>
            <a:ext cx="91440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Lato"/>
                <a:ea typeface="Lato"/>
                <a:cs typeface="Lato"/>
                <a:sym typeface="Lato"/>
              </a:rPr>
              <a:t>Akinlade Rereloluwa</a:t>
            </a:r>
            <a:endParaRPr sz="1400" b="1" i="1"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Lato"/>
                <a:ea typeface="Lato"/>
                <a:cs typeface="Lato"/>
                <a:sym typeface="Lato"/>
              </a:rPr>
              <a:t>Sheetal Dighe</a:t>
            </a:r>
            <a:endParaRPr sz="1400" b="1" i="1"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Lato"/>
                <a:ea typeface="Lato"/>
                <a:cs typeface="Lato"/>
                <a:sym typeface="Lato"/>
              </a:rPr>
              <a:t>B.lalitha sai pravallika</a:t>
            </a:r>
            <a:endParaRPr sz="1400" b="1" i="1" u="none" strike="noStrike" cap="none">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1" i="1" u="none" strike="noStrike" cap="none">
                <a:solidFill>
                  <a:srgbClr val="000000"/>
                </a:solidFill>
                <a:latin typeface="Lato"/>
                <a:ea typeface="Lato"/>
                <a:cs typeface="Lato"/>
                <a:sym typeface="Lato"/>
              </a:rPr>
              <a:t>Yalamanchi Sreedweep Sharma</a:t>
            </a:r>
            <a:r>
              <a:rPr lang="en-US" sz="1400" b="0" i="0" u="none" strike="noStrike" cap="none">
                <a:solidFill>
                  <a:srgbClr val="000000"/>
                </a:solidFill>
                <a:latin typeface="Lato"/>
                <a:ea typeface="Lato"/>
                <a:cs typeface="Lato"/>
                <a:sym typeface="Lato"/>
              </a:rPr>
              <a:t> </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27"/>
          <p:cNvPicPr preferRelativeResize="0"/>
          <p:nvPr/>
        </p:nvPicPr>
        <p:blipFill rotWithShape="1">
          <a:blip r:embed="rId3">
            <a:alphaModFix/>
          </a:blip>
          <a:srcRect r="11016"/>
          <a:stretch/>
        </p:blipFill>
        <p:spPr>
          <a:xfrm>
            <a:off x="782050" y="0"/>
            <a:ext cx="2513549" cy="3972600"/>
          </a:xfrm>
          <a:prstGeom prst="rect">
            <a:avLst/>
          </a:prstGeom>
          <a:noFill/>
          <a:ln>
            <a:noFill/>
          </a:ln>
        </p:spPr>
      </p:pic>
      <p:pic>
        <p:nvPicPr>
          <p:cNvPr id="251" name="Google Shape;251;p27"/>
          <p:cNvPicPr preferRelativeResize="0"/>
          <p:nvPr/>
        </p:nvPicPr>
        <p:blipFill rotWithShape="1">
          <a:blip r:embed="rId4">
            <a:alphaModFix/>
          </a:blip>
          <a:srcRect/>
          <a:stretch/>
        </p:blipFill>
        <p:spPr>
          <a:xfrm>
            <a:off x="5462925" y="152400"/>
            <a:ext cx="2276426" cy="3956126"/>
          </a:xfrm>
          <a:prstGeom prst="rect">
            <a:avLst/>
          </a:prstGeom>
          <a:noFill/>
          <a:ln>
            <a:noFill/>
          </a:ln>
        </p:spPr>
      </p:pic>
      <p:sp>
        <p:nvSpPr>
          <p:cNvPr id="252" name="Google Shape;252;p27"/>
          <p:cNvSpPr txBox="1"/>
          <p:nvPr/>
        </p:nvSpPr>
        <p:spPr>
          <a:xfrm>
            <a:off x="286575" y="4108525"/>
            <a:ext cx="3498300" cy="1035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plotly chart  gives us a better view of the outliers in Seconds of View and gives us  precise range of value of how to deal  with the outlier.</a:t>
            </a:r>
            <a:endParaRPr sz="1400" b="1" i="0" u="none" strike="noStrike" cap="none">
              <a:solidFill>
                <a:schemeClr val="lt1"/>
              </a:solidFill>
              <a:latin typeface="Lato"/>
              <a:ea typeface="Lato"/>
              <a:cs typeface="Lato"/>
              <a:sym typeface="Lato"/>
            </a:endParaRPr>
          </a:p>
        </p:txBody>
      </p:sp>
      <p:sp>
        <p:nvSpPr>
          <p:cNvPr id="253" name="Google Shape;253;p27"/>
          <p:cNvSpPr txBox="1"/>
          <p:nvPr/>
        </p:nvSpPr>
        <p:spPr>
          <a:xfrm>
            <a:off x="5430075" y="4108525"/>
            <a:ext cx="3498300" cy="92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plotly chart  gives us a better view of the outliers in Customer Value and gives us  precise range of value of how to deal  with the outlier.</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34343">
            <a:alpha val="0"/>
          </a:srgbClr>
        </a:solidFill>
        <a:effectLst/>
      </p:bgPr>
    </p:bg>
    <p:spTree>
      <p:nvGrpSpPr>
        <p:cNvPr id="1" name="Shape 257"/>
        <p:cNvGrpSpPr/>
        <p:nvPr/>
      </p:nvGrpSpPr>
      <p:grpSpPr>
        <a:xfrm>
          <a:off x="0" y="0"/>
          <a:ext cx="0" cy="0"/>
          <a:chOff x="0" y="0"/>
          <a:chExt cx="0" cy="0"/>
        </a:xfrm>
      </p:grpSpPr>
      <p:sp>
        <p:nvSpPr>
          <p:cNvPr id="258" name="Google Shape;258;p28"/>
          <p:cNvSpPr txBox="1">
            <a:spLocks noGrp="1"/>
          </p:cNvSpPr>
          <p:nvPr>
            <p:ph type="title"/>
          </p:nvPr>
        </p:nvSpPr>
        <p:spPr>
          <a:xfrm>
            <a:off x="253300" y="617429"/>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t>Machine Learning Algorithms</a:t>
            </a:r>
            <a:endParaRPr/>
          </a:p>
        </p:txBody>
      </p:sp>
      <p:sp>
        <p:nvSpPr>
          <p:cNvPr id="259" name="Google Shape;259;p28"/>
          <p:cNvSpPr txBox="1">
            <a:spLocks noGrp="1"/>
          </p:cNvSpPr>
          <p:nvPr>
            <p:ph type="body" idx="1"/>
          </p:nvPr>
        </p:nvSpPr>
        <p:spPr>
          <a:xfrm>
            <a:off x="729450" y="1617771"/>
            <a:ext cx="6043200" cy="34467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2000" b="1" i="0">
                <a:solidFill>
                  <a:srgbClr val="212121"/>
                </a:solidFill>
                <a:latin typeface="Roboto"/>
                <a:ea typeface="Roboto"/>
                <a:cs typeface="Roboto"/>
                <a:sym typeface="Roboto"/>
              </a:rPr>
              <a:t>LOGISTIC REGRESSION</a:t>
            </a:r>
            <a:endParaRPr sz="2000" b="1" i="0">
              <a:solidFill>
                <a:srgbClr val="212121"/>
              </a:solidFill>
              <a:latin typeface="Roboto"/>
              <a:ea typeface="Roboto"/>
              <a:cs typeface="Roboto"/>
              <a:sym typeface="Roboto"/>
            </a:endParaRPr>
          </a:p>
          <a:p>
            <a:pPr marL="457200" lvl="0" indent="0" algn="l" rtl="0">
              <a:lnSpc>
                <a:spcPct val="115000"/>
              </a:lnSpc>
              <a:spcBef>
                <a:spcPts val="0"/>
              </a:spcBef>
              <a:spcAft>
                <a:spcPts val="0"/>
              </a:spcAft>
              <a:buSzPts val="1300"/>
              <a:buNone/>
            </a:pPr>
            <a:endParaRPr sz="2000" b="1">
              <a:solidFill>
                <a:srgbClr val="212121"/>
              </a:solidFill>
              <a:latin typeface="Roboto"/>
              <a:ea typeface="Roboto"/>
              <a:cs typeface="Roboto"/>
              <a:sym typeface="Roboto"/>
            </a:endParaRPr>
          </a:p>
          <a:p>
            <a:pPr marL="457200" lvl="0" indent="-311150" algn="l" rtl="0">
              <a:lnSpc>
                <a:spcPct val="115000"/>
              </a:lnSpc>
              <a:spcBef>
                <a:spcPts val="0"/>
              </a:spcBef>
              <a:spcAft>
                <a:spcPts val="0"/>
              </a:spcAft>
              <a:buSzPts val="1300"/>
              <a:buChar char="●"/>
            </a:pPr>
            <a:r>
              <a:rPr lang="en-US" sz="2000" b="1" i="0">
                <a:solidFill>
                  <a:srgbClr val="212121"/>
                </a:solidFill>
                <a:latin typeface="Roboto"/>
                <a:ea typeface="Roboto"/>
                <a:cs typeface="Roboto"/>
                <a:sym typeface="Roboto"/>
              </a:rPr>
              <a:t>DECISION TREE Classifier</a:t>
            </a:r>
            <a:endParaRPr sz="2000" b="1" i="0">
              <a:solidFill>
                <a:srgbClr val="212121"/>
              </a:solidFill>
              <a:latin typeface="Roboto"/>
              <a:ea typeface="Roboto"/>
              <a:cs typeface="Roboto"/>
              <a:sym typeface="Roboto"/>
            </a:endParaRPr>
          </a:p>
          <a:p>
            <a:pPr marL="457200" lvl="0" indent="0" algn="l" rtl="0">
              <a:lnSpc>
                <a:spcPct val="115000"/>
              </a:lnSpc>
              <a:spcBef>
                <a:spcPts val="0"/>
              </a:spcBef>
              <a:spcAft>
                <a:spcPts val="0"/>
              </a:spcAft>
              <a:buSzPts val="1300"/>
              <a:buNone/>
            </a:pPr>
            <a:endParaRPr sz="2000" b="1">
              <a:solidFill>
                <a:srgbClr val="212121"/>
              </a:solidFill>
              <a:latin typeface="Roboto"/>
              <a:ea typeface="Roboto"/>
              <a:cs typeface="Roboto"/>
              <a:sym typeface="Roboto"/>
            </a:endParaRPr>
          </a:p>
          <a:p>
            <a:pPr marL="457200" lvl="0" indent="-311150" algn="l" rtl="0">
              <a:lnSpc>
                <a:spcPct val="115000"/>
              </a:lnSpc>
              <a:spcBef>
                <a:spcPts val="0"/>
              </a:spcBef>
              <a:spcAft>
                <a:spcPts val="0"/>
              </a:spcAft>
              <a:buSzPts val="1300"/>
              <a:buChar char="●"/>
            </a:pPr>
            <a:r>
              <a:rPr lang="en-US" sz="2000" b="1" i="0">
                <a:solidFill>
                  <a:srgbClr val="212121"/>
                </a:solidFill>
                <a:latin typeface="Roboto"/>
                <a:ea typeface="Roboto"/>
                <a:cs typeface="Roboto"/>
                <a:sym typeface="Roboto"/>
              </a:rPr>
              <a:t>RANDOM FOREST Classifier</a:t>
            </a:r>
            <a:endParaRPr sz="2000" b="1" i="0">
              <a:solidFill>
                <a:srgbClr val="212121"/>
              </a:solidFill>
              <a:latin typeface="Roboto"/>
              <a:ea typeface="Roboto"/>
              <a:cs typeface="Roboto"/>
              <a:sym typeface="Roboto"/>
            </a:endParaRPr>
          </a:p>
          <a:p>
            <a:pPr marL="457200" lvl="0" indent="0" algn="l" rtl="0">
              <a:lnSpc>
                <a:spcPct val="115000"/>
              </a:lnSpc>
              <a:spcBef>
                <a:spcPts val="0"/>
              </a:spcBef>
              <a:spcAft>
                <a:spcPts val="0"/>
              </a:spcAft>
              <a:buSzPts val="1300"/>
              <a:buNone/>
            </a:pPr>
            <a:endParaRPr sz="2000" b="1">
              <a:solidFill>
                <a:srgbClr val="212121"/>
              </a:solidFill>
              <a:latin typeface="Roboto"/>
              <a:ea typeface="Roboto"/>
              <a:cs typeface="Roboto"/>
              <a:sym typeface="Roboto"/>
            </a:endParaRPr>
          </a:p>
          <a:p>
            <a:pPr marL="457200" lvl="0" indent="-311150" algn="l" rtl="0">
              <a:lnSpc>
                <a:spcPct val="115000"/>
              </a:lnSpc>
              <a:spcBef>
                <a:spcPts val="0"/>
              </a:spcBef>
              <a:spcAft>
                <a:spcPts val="0"/>
              </a:spcAft>
              <a:buSzPts val="1300"/>
              <a:buChar char="●"/>
            </a:pPr>
            <a:r>
              <a:rPr lang="en-US" sz="2000" b="1" i="0">
                <a:solidFill>
                  <a:srgbClr val="212121"/>
                </a:solidFill>
                <a:latin typeface="Roboto"/>
                <a:ea typeface="Roboto"/>
                <a:cs typeface="Roboto"/>
                <a:sym typeface="Roboto"/>
              </a:rPr>
              <a:t>K  Nearest Neighbor Classifier</a:t>
            </a:r>
            <a:endParaRPr sz="2000" b="1" i="0">
              <a:solidFill>
                <a:srgbClr val="212121"/>
              </a:solidFill>
              <a:latin typeface="Roboto"/>
              <a:ea typeface="Roboto"/>
              <a:cs typeface="Roboto"/>
              <a:sym typeface="Roboto"/>
            </a:endParaRPr>
          </a:p>
          <a:p>
            <a:pPr marL="457200" lvl="0" indent="0" algn="l" rtl="0">
              <a:lnSpc>
                <a:spcPct val="115000"/>
              </a:lnSpc>
              <a:spcBef>
                <a:spcPts val="0"/>
              </a:spcBef>
              <a:spcAft>
                <a:spcPts val="0"/>
              </a:spcAft>
              <a:buSzPts val="1300"/>
              <a:buNone/>
            </a:pPr>
            <a:endParaRPr sz="2000" b="1">
              <a:solidFill>
                <a:srgbClr val="212121"/>
              </a:solidFill>
              <a:latin typeface="Roboto"/>
              <a:ea typeface="Roboto"/>
              <a:cs typeface="Roboto"/>
              <a:sym typeface="Roboto"/>
            </a:endParaRPr>
          </a:p>
          <a:p>
            <a:pPr marL="457200" lvl="0" indent="-311150" algn="l" rtl="0">
              <a:lnSpc>
                <a:spcPct val="115000"/>
              </a:lnSpc>
              <a:spcBef>
                <a:spcPts val="0"/>
              </a:spcBef>
              <a:spcAft>
                <a:spcPts val="0"/>
              </a:spcAft>
              <a:buSzPts val="1300"/>
              <a:buChar char="●"/>
            </a:pPr>
            <a:r>
              <a:rPr lang="en-US" sz="2000" b="1" i="0">
                <a:solidFill>
                  <a:srgbClr val="212121"/>
                </a:solidFill>
                <a:latin typeface="Roboto"/>
                <a:ea typeface="Roboto"/>
                <a:cs typeface="Roboto"/>
                <a:sym typeface="Roboto"/>
              </a:rPr>
              <a:t>Support Vector Machine Classifier</a:t>
            </a:r>
            <a:endParaRPr sz="2000"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9"/>
          <p:cNvSpPr txBox="1">
            <a:spLocks noGrp="1"/>
          </p:cNvSpPr>
          <p:nvPr>
            <p:ph type="title"/>
          </p:nvPr>
        </p:nvSpPr>
        <p:spPr>
          <a:xfrm>
            <a:off x="1800" y="488550"/>
            <a:ext cx="9144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 ADDITION:</a:t>
            </a:r>
            <a:endParaRPr/>
          </a:p>
          <a:p>
            <a:pPr marL="0" lvl="0" indent="0" algn="l" rtl="0">
              <a:spcBef>
                <a:spcPts val="0"/>
              </a:spcBef>
              <a:spcAft>
                <a:spcPts val="0"/>
              </a:spcAft>
              <a:buNone/>
            </a:pPr>
            <a:endParaRPr/>
          </a:p>
        </p:txBody>
      </p:sp>
      <p:sp>
        <p:nvSpPr>
          <p:cNvPr id="265" name="Google Shape;265;p29"/>
          <p:cNvSpPr txBox="1">
            <a:spLocks noGrp="1"/>
          </p:cNvSpPr>
          <p:nvPr>
            <p:ph type="body" idx="1"/>
          </p:nvPr>
        </p:nvSpPr>
        <p:spPr>
          <a:xfrm>
            <a:off x="599328" y="1855961"/>
            <a:ext cx="7688700" cy="22543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dk2"/>
                </a:solidFill>
                <a:highlight>
                  <a:schemeClr val="lt1"/>
                </a:highlight>
              </a:rPr>
              <a:t>We have used the concept of </a:t>
            </a:r>
            <a:r>
              <a:rPr lang="en-US" sz="1800" b="1" dirty="0">
                <a:solidFill>
                  <a:schemeClr val="dk2"/>
                </a:solidFill>
                <a:highlight>
                  <a:schemeClr val="lt1"/>
                </a:highlight>
              </a:rPr>
              <a:t>STANDARDSCALER </a:t>
            </a:r>
            <a:r>
              <a:rPr lang="en-US" sz="1800" dirty="0">
                <a:solidFill>
                  <a:schemeClr val="dk2"/>
                </a:solidFill>
                <a:highlight>
                  <a:schemeClr val="lt1"/>
                </a:highlight>
              </a:rPr>
              <a:t> for </a:t>
            </a:r>
            <a:r>
              <a:rPr lang="en-US" sz="1800" dirty="0" err="1">
                <a:solidFill>
                  <a:schemeClr val="dk2"/>
                </a:solidFill>
                <a:highlight>
                  <a:schemeClr val="lt1"/>
                </a:highlight>
              </a:rPr>
              <a:t>standardising</a:t>
            </a:r>
            <a:r>
              <a:rPr lang="en-US" sz="1800" dirty="0">
                <a:solidFill>
                  <a:schemeClr val="dk2"/>
                </a:solidFill>
                <a:highlight>
                  <a:schemeClr val="lt1"/>
                </a:highlight>
              </a:rPr>
              <a:t> our dataset, so that we can have all the values of each column in a close range of value for better model prediction and accuracy.</a:t>
            </a:r>
            <a:endParaRPr sz="1800" dirty="0">
              <a:solidFill>
                <a:schemeClr val="dk2"/>
              </a:solidFill>
              <a:highlight>
                <a:schemeClr val="lt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34343">
            <a:alpha val="0"/>
          </a:srgbClr>
        </a:solidFill>
        <a:effectLst/>
      </p:bgPr>
    </p:bg>
    <p:spTree>
      <p:nvGrpSpPr>
        <p:cNvPr id="1" name="Shape 270"/>
        <p:cNvGrpSpPr/>
        <p:nvPr/>
      </p:nvGrpSpPr>
      <p:grpSpPr>
        <a:xfrm>
          <a:off x="0" y="0"/>
          <a:ext cx="0" cy="0"/>
          <a:chOff x="0" y="0"/>
          <a:chExt cx="0" cy="0"/>
        </a:xfrm>
      </p:grpSpPr>
      <p:sp>
        <p:nvSpPr>
          <p:cNvPr id="271" name="Google Shape;271;p30"/>
          <p:cNvSpPr txBox="1">
            <a:spLocks noGrp="1"/>
          </p:cNvSpPr>
          <p:nvPr>
            <p:ph type="title"/>
          </p:nvPr>
        </p:nvSpPr>
        <p:spPr>
          <a:xfrm>
            <a:off x="538532" y="630090"/>
            <a:ext cx="7688700" cy="47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i="1"/>
              <a:t>Logistic Regression</a:t>
            </a:r>
            <a:endParaRPr i="1"/>
          </a:p>
        </p:txBody>
      </p:sp>
      <p:sp>
        <p:nvSpPr>
          <p:cNvPr id="272" name="Google Shape;272;p30"/>
          <p:cNvSpPr txBox="1">
            <a:spLocks noGrp="1"/>
          </p:cNvSpPr>
          <p:nvPr>
            <p:ph type="body" idx="1"/>
          </p:nvPr>
        </p:nvSpPr>
        <p:spPr>
          <a:xfrm>
            <a:off x="729450" y="3838470"/>
            <a:ext cx="7497782" cy="984739"/>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800"/>
              <a:t>In the evaluation of logistic regression classifier for different train and test ratios,the highest accuracy is achieved for 80-20 split.So 80-20 ratio yields the best predictive performance for the model.</a:t>
            </a:r>
            <a:endParaRPr/>
          </a:p>
        </p:txBody>
      </p:sp>
      <p:graphicFrame>
        <p:nvGraphicFramePr>
          <p:cNvPr id="273" name="Google Shape;273;p30"/>
          <p:cNvGraphicFramePr/>
          <p:nvPr/>
        </p:nvGraphicFramePr>
        <p:xfrm>
          <a:off x="1356527" y="1413957"/>
          <a:ext cx="3262800" cy="2225100"/>
        </p:xfrm>
        <a:graphic>
          <a:graphicData uri="http://schemas.openxmlformats.org/drawingml/2006/table">
            <a:tbl>
              <a:tblPr firstRow="1" bandRow="1">
                <a:noFill/>
                <a:tableStyleId>{152A9963-581E-4A12-9930-03476671FD24}</a:tableStyleId>
              </a:tblPr>
              <a:tblGrid>
                <a:gridCol w="1633525">
                  <a:extLst>
                    <a:ext uri="{9D8B030D-6E8A-4147-A177-3AD203B41FA5}">
                      <a16:colId xmlns:a16="http://schemas.microsoft.com/office/drawing/2014/main" val="20000"/>
                    </a:ext>
                  </a:extLst>
                </a:gridCol>
                <a:gridCol w="1629275">
                  <a:extLst>
                    <a:ext uri="{9D8B030D-6E8A-4147-A177-3AD203B41FA5}">
                      <a16:colId xmlns:a16="http://schemas.microsoft.com/office/drawing/2014/main" val="20001"/>
                    </a:ext>
                  </a:extLst>
                </a:gridCol>
              </a:tblGrid>
              <a:tr h="7417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80-20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Arial"/>
                          <a:ea typeface="Arial"/>
                          <a:cs typeface="Arial"/>
                          <a:sym typeface="Arial"/>
                        </a:rPr>
                        <a:t>0.8996</a:t>
                      </a:r>
                      <a:endParaRPr sz="1400" b="1"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75-25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0.8943</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70-30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0.8873</a:t>
                      </a:r>
                      <a:endParaRPr sz="1400" u="none" strike="noStrike" cap="none"/>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65-35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0.8903</a:t>
                      </a:r>
                      <a:endParaRPr sz="1400" u="none" strike="noStrike" cap="none"/>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1"/>
          <p:cNvSpPr txBox="1">
            <a:spLocks noGrp="1"/>
          </p:cNvSpPr>
          <p:nvPr>
            <p:ph type="title"/>
          </p:nvPr>
        </p:nvSpPr>
        <p:spPr>
          <a:xfrm>
            <a:off x="478241" y="486017"/>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sz="2400" i="0">
                <a:solidFill>
                  <a:srgbClr val="212121"/>
                </a:solidFill>
                <a:latin typeface="Roboto"/>
                <a:ea typeface="Roboto"/>
                <a:cs typeface="Roboto"/>
                <a:sym typeface="Roboto"/>
              </a:rPr>
              <a:t>Decision Tree Classifier</a:t>
            </a:r>
            <a:endParaRPr/>
          </a:p>
        </p:txBody>
      </p:sp>
      <p:sp>
        <p:nvSpPr>
          <p:cNvPr id="279" name="Google Shape;279;p31"/>
          <p:cNvSpPr txBox="1">
            <a:spLocks noGrp="1"/>
          </p:cNvSpPr>
          <p:nvPr>
            <p:ph type="body" idx="1"/>
          </p:nvPr>
        </p:nvSpPr>
        <p:spPr>
          <a:xfrm>
            <a:off x="628967" y="3707842"/>
            <a:ext cx="7688700" cy="954594"/>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600" b="1">
                <a:latin typeface="Arial"/>
                <a:ea typeface="Arial"/>
                <a:cs typeface="Arial"/>
                <a:sym typeface="Arial"/>
              </a:rPr>
              <a:t>In the evaluation of Decision Tree Classifier for different train and test ratios,the highest accuracy is achieved for 75-25 split.So 80-20 ratio yields the best predictive performance for the model</a:t>
            </a:r>
            <a:endParaRPr/>
          </a:p>
        </p:txBody>
      </p:sp>
      <p:graphicFrame>
        <p:nvGraphicFramePr>
          <p:cNvPr id="280" name="Google Shape;280;p31"/>
          <p:cNvGraphicFramePr/>
          <p:nvPr/>
        </p:nvGraphicFramePr>
        <p:xfrm>
          <a:off x="1956515" y="1317117"/>
          <a:ext cx="3272500" cy="2225100"/>
        </p:xfrm>
        <a:graphic>
          <a:graphicData uri="http://schemas.openxmlformats.org/drawingml/2006/table">
            <a:tbl>
              <a:tblPr firstRow="1" bandRow="1">
                <a:noFill/>
                <a:tableStyleId>{152A9963-581E-4A12-9930-03476671FD24}</a:tableStyleId>
              </a:tblPr>
              <a:tblGrid>
                <a:gridCol w="1643225">
                  <a:extLst>
                    <a:ext uri="{9D8B030D-6E8A-4147-A177-3AD203B41FA5}">
                      <a16:colId xmlns:a16="http://schemas.microsoft.com/office/drawing/2014/main" val="20000"/>
                    </a:ext>
                  </a:extLst>
                </a:gridCol>
                <a:gridCol w="1629275">
                  <a:extLst>
                    <a:ext uri="{9D8B030D-6E8A-4147-A177-3AD203B41FA5}">
                      <a16:colId xmlns:a16="http://schemas.microsoft.com/office/drawing/2014/main" val="20001"/>
                    </a:ext>
                  </a:extLst>
                </a:gridCol>
              </a:tblGrid>
              <a:tr h="7417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a:t>80-20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0.9119</a:t>
                      </a:r>
                      <a:endParaRPr sz="1400" b="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75-25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Arial"/>
                          <a:ea typeface="Arial"/>
                          <a:cs typeface="Arial"/>
                          <a:sym typeface="Arial"/>
                        </a:rPr>
                        <a:t>0.9296</a:t>
                      </a:r>
                      <a:endParaRPr sz="1400" b="1"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70-30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0.8944</a:t>
                      </a:r>
                      <a:endParaRPr sz="1400" u="none" strike="noStrike" cap="none"/>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65-35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0.9114</a:t>
                      </a:r>
                      <a:endParaRPr sz="1400" u="none" strike="noStrike" cap="none"/>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2"/>
          <p:cNvSpPr txBox="1">
            <a:spLocks noGrp="1"/>
          </p:cNvSpPr>
          <p:nvPr>
            <p:ph type="title"/>
          </p:nvPr>
        </p:nvSpPr>
        <p:spPr>
          <a:xfrm>
            <a:off x="729450" y="497050"/>
            <a:ext cx="7688700" cy="61295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t>Random Forest Classifier</a:t>
            </a:r>
            <a:endParaRPr/>
          </a:p>
        </p:txBody>
      </p:sp>
      <p:sp>
        <p:nvSpPr>
          <p:cNvPr id="286" name="Google Shape;286;p32"/>
          <p:cNvSpPr txBox="1">
            <a:spLocks noGrp="1"/>
          </p:cNvSpPr>
          <p:nvPr>
            <p:ph type="body" idx="1"/>
          </p:nvPr>
        </p:nvSpPr>
        <p:spPr>
          <a:xfrm>
            <a:off x="311150" y="3842582"/>
            <a:ext cx="7688700" cy="1010772"/>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400" b="1">
                <a:latin typeface="Arial"/>
                <a:ea typeface="Arial"/>
                <a:cs typeface="Arial"/>
                <a:sym typeface="Arial"/>
              </a:rPr>
              <a:t>In the evaluation of Random Forest Classifier for different train and test ratios,the highest accuracy is achieved for 75-25 split.So 75-25 ratio yields the best predictive performance for the model.</a:t>
            </a:r>
            <a:endParaRPr/>
          </a:p>
          <a:p>
            <a:pPr marL="457200" lvl="0" indent="-228600" algn="l" rtl="0">
              <a:lnSpc>
                <a:spcPct val="115000"/>
              </a:lnSpc>
              <a:spcBef>
                <a:spcPts val="0"/>
              </a:spcBef>
              <a:spcAft>
                <a:spcPts val="0"/>
              </a:spcAft>
              <a:buSzPts val="1300"/>
              <a:buNone/>
            </a:pPr>
            <a:endParaRPr/>
          </a:p>
        </p:txBody>
      </p:sp>
      <p:graphicFrame>
        <p:nvGraphicFramePr>
          <p:cNvPr id="287" name="Google Shape;287;p32"/>
          <p:cNvGraphicFramePr/>
          <p:nvPr/>
        </p:nvGraphicFramePr>
        <p:xfrm>
          <a:off x="1893062" y="1363741"/>
          <a:ext cx="3272500" cy="2225100"/>
        </p:xfrm>
        <a:graphic>
          <a:graphicData uri="http://schemas.openxmlformats.org/drawingml/2006/table">
            <a:tbl>
              <a:tblPr firstRow="1" bandRow="1">
                <a:noFill/>
                <a:tableStyleId>{152A9963-581E-4A12-9930-03476671FD24}</a:tableStyleId>
              </a:tblPr>
              <a:tblGrid>
                <a:gridCol w="1643225">
                  <a:extLst>
                    <a:ext uri="{9D8B030D-6E8A-4147-A177-3AD203B41FA5}">
                      <a16:colId xmlns:a16="http://schemas.microsoft.com/office/drawing/2014/main" val="20000"/>
                    </a:ext>
                  </a:extLst>
                </a:gridCol>
                <a:gridCol w="1629275">
                  <a:extLst>
                    <a:ext uri="{9D8B030D-6E8A-4147-A177-3AD203B41FA5}">
                      <a16:colId xmlns:a16="http://schemas.microsoft.com/office/drawing/2014/main" val="20001"/>
                    </a:ext>
                  </a:extLst>
                </a:gridCol>
              </a:tblGrid>
              <a:tr h="7417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a:t>80-20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0.9507</a:t>
                      </a:r>
                      <a:endParaRPr sz="1400" b="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75-25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Arial"/>
                          <a:ea typeface="Arial"/>
                          <a:cs typeface="Arial"/>
                          <a:sym typeface="Arial"/>
                        </a:rPr>
                        <a:t>0.9536</a:t>
                      </a:r>
                      <a:endParaRPr sz="1400" b="1"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70-30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0.9448</a:t>
                      </a:r>
                      <a:endParaRPr sz="1400" u="none" strike="noStrike" cap="none"/>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65-35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0.9527</a:t>
                      </a:r>
                      <a:endParaRPr sz="1400" u="none" strike="noStrike" cap="none"/>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3"/>
          <p:cNvSpPr txBox="1">
            <a:spLocks noGrp="1"/>
          </p:cNvSpPr>
          <p:nvPr>
            <p:ph type="title"/>
          </p:nvPr>
        </p:nvSpPr>
        <p:spPr>
          <a:xfrm>
            <a:off x="578725" y="512466"/>
            <a:ext cx="7688700" cy="60290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sz="2400" b="0" i="0">
                <a:solidFill>
                  <a:srgbClr val="212121"/>
                </a:solidFill>
                <a:latin typeface="Roboto"/>
                <a:ea typeface="Roboto"/>
                <a:cs typeface="Roboto"/>
                <a:sym typeface="Roboto"/>
              </a:rPr>
              <a:t>K  Nearest Neighbor Classifier</a:t>
            </a:r>
            <a:endParaRPr/>
          </a:p>
        </p:txBody>
      </p:sp>
      <p:sp>
        <p:nvSpPr>
          <p:cNvPr id="293" name="Google Shape;293;p33"/>
          <p:cNvSpPr txBox="1">
            <a:spLocks noGrp="1"/>
          </p:cNvSpPr>
          <p:nvPr>
            <p:ph type="body" idx="1"/>
          </p:nvPr>
        </p:nvSpPr>
        <p:spPr>
          <a:xfrm>
            <a:off x="729450" y="3697792"/>
            <a:ext cx="7688700" cy="1336431"/>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600" b="1" dirty="0">
                <a:latin typeface="Arial"/>
                <a:ea typeface="Arial"/>
                <a:cs typeface="Arial"/>
                <a:sym typeface="Arial"/>
              </a:rPr>
              <a:t>In the evaluation of K Nearest neighbor Classifier for different train and test ratios , the highest accuracy is achieved for 75-25 ratio. So 75-25 ratio yields the best predictive performance for the model.</a:t>
            </a:r>
            <a:endParaRPr dirty="0"/>
          </a:p>
          <a:p>
            <a:pPr marL="457200" lvl="0" indent="-228600" algn="l" rtl="0">
              <a:lnSpc>
                <a:spcPct val="115000"/>
              </a:lnSpc>
              <a:spcBef>
                <a:spcPts val="0"/>
              </a:spcBef>
              <a:spcAft>
                <a:spcPts val="0"/>
              </a:spcAft>
              <a:buSzPts val="1300"/>
              <a:buNone/>
            </a:pPr>
            <a:endParaRPr dirty="0"/>
          </a:p>
        </p:txBody>
      </p:sp>
      <p:graphicFrame>
        <p:nvGraphicFramePr>
          <p:cNvPr id="294" name="Google Shape;294;p33"/>
          <p:cNvGraphicFramePr/>
          <p:nvPr>
            <p:extLst>
              <p:ext uri="{D42A27DB-BD31-4B8C-83A1-F6EECF244321}">
                <p14:modId xmlns:p14="http://schemas.microsoft.com/office/powerpoint/2010/main" val="3280602336"/>
              </p:ext>
            </p:extLst>
          </p:nvPr>
        </p:nvGraphicFramePr>
        <p:xfrm>
          <a:off x="2110958" y="1216533"/>
          <a:ext cx="3191775" cy="2225100"/>
        </p:xfrm>
        <a:graphic>
          <a:graphicData uri="http://schemas.openxmlformats.org/drawingml/2006/table">
            <a:tbl>
              <a:tblPr firstRow="1" bandRow="1">
                <a:noFill/>
                <a:tableStyleId>{152A9963-581E-4A12-9930-03476671FD24}</a:tableStyleId>
              </a:tblPr>
              <a:tblGrid>
                <a:gridCol w="1562500">
                  <a:extLst>
                    <a:ext uri="{9D8B030D-6E8A-4147-A177-3AD203B41FA5}">
                      <a16:colId xmlns:a16="http://schemas.microsoft.com/office/drawing/2014/main" val="20000"/>
                    </a:ext>
                  </a:extLst>
                </a:gridCol>
                <a:gridCol w="1629275">
                  <a:extLst>
                    <a:ext uri="{9D8B030D-6E8A-4147-A177-3AD203B41FA5}">
                      <a16:colId xmlns:a16="http://schemas.microsoft.com/office/drawing/2014/main" val="20001"/>
                    </a:ext>
                  </a:extLst>
                </a:gridCol>
              </a:tblGrid>
              <a:tr h="7417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dirty="0"/>
                        <a:t>80-20</a:t>
                      </a:r>
                      <a:endParaRPr sz="1400" b="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dk1"/>
                          </a:solidFill>
                          <a:latin typeface="Arial"/>
                          <a:ea typeface="Arial"/>
                          <a:cs typeface="Arial"/>
                          <a:sym typeface="Arial"/>
                        </a:rPr>
                        <a:t>0.9366</a:t>
                      </a:r>
                      <a:endParaRPr sz="1400" b="0" u="none" strike="noStrike" cap="none" dirty="0"/>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75-25</a:t>
                      </a:r>
                      <a:endParaRPr sz="1400" b="1"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Arial"/>
                          <a:ea typeface="Arial"/>
                          <a:cs typeface="Arial"/>
                          <a:sym typeface="Arial"/>
                        </a:rPr>
                        <a:t>0.9380</a:t>
                      </a:r>
                      <a:endParaRPr sz="1400" b="1" u="none" strike="noStrike" cap="none" dirty="0"/>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70-30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0.9237</a:t>
                      </a:r>
                      <a:endParaRPr sz="1400" u="none" strike="noStrike" cap="none"/>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dirty="0"/>
                        <a:t>65-35</a:t>
                      </a:r>
                      <a:endParaRPr sz="1400" b="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dk1"/>
                          </a:solidFill>
                          <a:latin typeface="Arial"/>
                          <a:ea typeface="Arial"/>
                          <a:cs typeface="Arial"/>
                          <a:sym typeface="Arial"/>
                        </a:rPr>
                        <a:t>0.9366</a:t>
                      </a:r>
                      <a:endParaRPr sz="1400" b="0" u="none" strike="noStrike" cap="none" dirty="0"/>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4"/>
          <p:cNvSpPr txBox="1">
            <a:spLocks noGrp="1"/>
          </p:cNvSpPr>
          <p:nvPr>
            <p:ph type="title"/>
          </p:nvPr>
        </p:nvSpPr>
        <p:spPr>
          <a:xfrm>
            <a:off x="548580" y="554632"/>
            <a:ext cx="7688700" cy="52054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t>Support Vector Machine Classifier</a:t>
            </a:r>
            <a:endParaRPr/>
          </a:p>
        </p:txBody>
      </p:sp>
      <p:sp>
        <p:nvSpPr>
          <p:cNvPr id="300" name="Google Shape;300;p34"/>
          <p:cNvSpPr txBox="1">
            <a:spLocks noGrp="1"/>
          </p:cNvSpPr>
          <p:nvPr>
            <p:ph type="body" idx="1"/>
          </p:nvPr>
        </p:nvSpPr>
        <p:spPr>
          <a:xfrm>
            <a:off x="297371" y="3577214"/>
            <a:ext cx="7688700" cy="1286188"/>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200" b="1">
                <a:latin typeface="Arial"/>
                <a:ea typeface="Arial"/>
                <a:cs typeface="Arial"/>
                <a:sym typeface="Arial"/>
              </a:rPr>
              <a:t>In the evaluation of Random Forest Classifier for different train and test ratios,the highest accuracy is achieved for 80-20 split . So 80-20 ratio yields the best predictive performance for the model.</a:t>
            </a:r>
            <a:endParaRPr/>
          </a:p>
          <a:p>
            <a:pPr marL="457200" lvl="0" indent="-228600" algn="l" rtl="0">
              <a:lnSpc>
                <a:spcPct val="115000"/>
              </a:lnSpc>
              <a:spcBef>
                <a:spcPts val="0"/>
              </a:spcBef>
              <a:spcAft>
                <a:spcPts val="0"/>
              </a:spcAft>
              <a:buSzPts val="1300"/>
              <a:buNone/>
            </a:pPr>
            <a:endParaRPr/>
          </a:p>
        </p:txBody>
      </p:sp>
      <p:graphicFrame>
        <p:nvGraphicFramePr>
          <p:cNvPr id="301" name="Google Shape;301;p34"/>
          <p:cNvGraphicFramePr/>
          <p:nvPr/>
        </p:nvGraphicFramePr>
        <p:xfrm>
          <a:off x="1609598" y="1352114"/>
          <a:ext cx="3272500" cy="2225100"/>
        </p:xfrm>
        <a:graphic>
          <a:graphicData uri="http://schemas.openxmlformats.org/drawingml/2006/table">
            <a:tbl>
              <a:tblPr firstRow="1" bandRow="1">
                <a:noFill/>
                <a:tableStyleId>{152A9963-581E-4A12-9930-03476671FD24}</a:tableStyleId>
              </a:tblPr>
              <a:tblGrid>
                <a:gridCol w="1643225">
                  <a:extLst>
                    <a:ext uri="{9D8B030D-6E8A-4147-A177-3AD203B41FA5}">
                      <a16:colId xmlns:a16="http://schemas.microsoft.com/office/drawing/2014/main" val="20000"/>
                    </a:ext>
                  </a:extLst>
                </a:gridCol>
                <a:gridCol w="1629275">
                  <a:extLst>
                    <a:ext uri="{9D8B030D-6E8A-4147-A177-3AD203B41FA5}">
                      <a16:colId xmlns:a16="http://schemas.microsoft.com/office/drawing/2014/main" val="20001"/>
                    </a:ext>
                  </a:extLst>
                </a:gridCol>
              </a:tblGrid>
              <a:tr h="74170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80-20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dk1"/>
                          </a:solidFill>
                          <a:latin typeface="Arial"/>
                          <a:ea typeface="Arial"/>
                          <a:cs typeface="Arial"/>
                          <a:sym typeface="Arial"/>
                        </a:rPr>
                        <a:t>0.9261</a:t>
                      </a:r>
                      <a:endParaRPr sz="1400" b="1"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75-25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0.9239</a:t>
                      </a:r>
                      <a:endParaRPr sz="1400" b="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70-30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0.9237</a:t>
                      </a:r>
                      <a:endParaRPr sz="1400" u="none" strike="noStrike" cap="none"/>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65-35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0.9205</a:t>
                      </a:r>
                      <a:endParaRPr sz="1400" u="none" strike="noStrike" cap="none"/>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txBox="1">
            <a:spLocks noGrp="1"/>
          </p:cNvSpPr>
          <p:nvPr>
            <p:ph type="title"/>
          </p:nvPr>
        </p:nvSpPr>
        <p:spPr>
          <a:xfrm>
            <a:off x="548580" y="554632"/>
            <a:ext cx="7688700" cy="52054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t>Comparison of Implemented Models</a:t>
            </a:r>
            <a:endParaRPr/>
          </a:p>
        </p:txBody>
      </p:sp>
      <p:sp>
        <p:nvSpPr>
          <p:cNvPr id="307" name="Google Shape;307;p35"/>
          <p:cNvSpPr txBox="1">
            <a:spLocks noGrp="1"/>
          </p:cNvSpPr>
          <p:nvPr>
            <p:ph type="body" idx="1"/>
          </p:nvPr>
        </p:nvSpPr>
        <p:spPr>
          <a:xfrm>
            <a:off x="297371" y="3577214"/>
            <a:ext cx="7688700" cy="612949"/>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600">
                <a:latin typeface="Arial"/>
                <a:ea typeface="Arial"/>
                <a:cs typeface="Arial"/>
                <a:sym typeface="Arial"/>
              </a:rPr>
              <a:t>Highest accuracy is achieved by the random forest model for the ratio 75-25</a:t>
            </a:r>
            <a:endParaRPr/>
          </a:p>
        </p:txBody>
      </p:sp>
      <p:graphicFrame>
        <p:nvGraphicFramePr>
          <p:cNvPr id="308" name="Google Shape;308;p35"/>
          <p:cNvGraphicFramePr/>
          <p:nvPr>
            <p:extLst>
              <p:ext uri="{D42A27DB-BD31-4B8C-83A1-F6EECF244321}">
                <p14:modId xmlns:p14="http://schemas.microsoft.com/office/powerpoint/2010/main" val="3736318866"/>
              </p:ext>
            </p:extLst>
          </p:nvPr>
        </p:nvGraphicFramePr>
        <p:xfrm>
          <a:off x="548580" y="1075174"/>
          <a:ext cx="5741700" cy="2339600"/>
        </p:xfrm>
        <a:graphic>
          <a:graphicData uri="http://schemas.openxmlformats.org/drawingml/2006/table">
            <a:tbl>
              <a:tblPr firstRow="1" bandRow="1">
                <a:noFill/>
                <a:tableStyleId>{152A9963-581E-4A12-9930-03476671FD24}</a:tableStyleId>
              </a:tblPr>
              <a:tblGrid>
                <a:gridCol w="2194625">
                  <a:extLst>
                    <a:ext uri="{9D8B030D-6E8A-4147-A177-3AD203B41FA5}">
                      <a16:colId xmlns:a16="http://schemas.microsoft.com/office/drawing/2014/main" val="20000"/>
                    </a:ext>
                  </a:extLst>
                </a:gridCol>
                <a:gridCol w="1869375">
                  <a:extLst>
                    <a:ext uri="{9D8B030D-6E8A-4147-A177-3AD203B41FA5}">
                      <a16:colId xmlns:a16="http://schemas.microsoft.com/office/drawing/2014/main" val="20001"/>
                    </a:ext>
                  </a:extLst>
                </a:gridCol>
                <a:gridCol w="1677700">
                  <a:extLst>
                    <a:ext uri="{9D8B030D-6E8A-4147-A177-3AD203B41FA5}">
                      <a16:colId xmlns:a16="http://schemas.microsoft.com/office/drawing/2014/main" val="20002"/>
                    </a:ext>
                  </a:extLst>
                </a:gridCol>
              </a:tblGrid>
              <a:tr h="485350">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Model</a:t>
                      </a:r>
                      <a:endParaRPr sz="1400" u="none" strike="noStrike" cap="none"/>
                    </a:p>
                  </a:txBody>
                  <a:tcPr marL="91450" marR="91450" marT="45725" marB="45725" anchor="ctr"/>
                </a:tc>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Train Test Ratio</a:t>
                      </a:r>
                      <a:endParaRPr sz="14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Accuracy_score</a:t>
                      </a:r>
                      <a:endParaRPr sz="1400" u="none" strike="noStrike" cap="none"/>
                    </a:p>
                  </a:txBody>
                  <a:tcPr marL="91450" marR="91450" marT="45725" marB="45725" anchor="ctr"/>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a:t>Logistic Regression</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0" u="none" strike="noStrike" cap="none"/>
                        <a:t>80-20</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0.8996</a:t>
                      </a:r>
                      <a:endParaRPr sz="1400" b="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0" u="none" strike="noStrike" cap="none"/>
                        <a:t>Decision Tree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0" u="none" strike="noStrike" cap="none"/>
                        <a:t>75-25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Arial"/>
                          <a:ea typeface="Arial"/>
                          <a:cs typeface="Arial"/>
                          <a:sym typeface="Arial"/>
                        </a:rPr>
                        <a:t>0.9296</a:t>
                      </a:r>
                      <a:endParaRPr sz="1400" b="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b="1" u="none" strike="noStrike" cap="none"/>
                        <a:t>Random Forest</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u="none" strike="noStrike" cap="none" dirty="0"/>
                        <a:t>75-25</a:t>
                      </a:r>
                      <a:endParaRPr sz="1400" u="none" strike="noStrike" cap="none" dirty="0"/>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Arial"/>
                          <a:ea typeface="Arial"/>
                          <a:cs typeface="Arial"/>
                          <a:sym typeface="Arial"/>
                        </a:rPr>
                        <a:t>0.9536</a:t>
                      </a:r>
                      <a:endParaRPr sz="1400" b="1" u="none" strike="noStrike" cap="none" dirty="0"/>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K Nearest Neighbor</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dirty="0"/>
                        <a:t>75-25</a:t>
                      </a:r>
                      <a:endParaRPr sz="1400" u="none" strike="noStrike" cap="none" dirty="0"/>
                    </a:p>
                  </a:txBody>
                  <a:tcPr marL="91450" marR="91450" marT="45725" marB="45725"/>
                </a:tc>
                <a:tc>
                  <a:txBody>
                    <a:bodyPr/>
                    <a:lstStyle/>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0.9380</a:t>
                      </a:r>
                      <a:endParaRPr lang="en-US" sz="1400" b="1" u="none" strike="noStrike" cap="none" dirty="0"/>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lnSpc>
                          <a:spcPct val="100000"/>
                        </a:lnSpc>
                        <a:spcBef>
                          <a:spcPts val="0"/>
                        </a:spcBef>
                        <a:spcAft>
                          <a:spcPts val="0"/>
                        </a:spcAft>
                        <a:buClr>
                          <a:srgbClr val="000000"/>
                        </a:buClr>
                        <a:buSzPts val="1400"/>
                        <a:buFont typeface="Arial"/>
                        <a:buNone/>
                      </a:pPr>
                      <a:r>
                        <a:rPr lang="en-US" sz="1400" u="none" strike="noStrike" cap="none"/>
                        <a:t>Support vector Machine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t>75-25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chemeClr val="dk1"/>
                          </a:solidFill>
                          <a:latin typeface="Arial"/>
                          <a:ea typeface="Arial"/>
                          <a:cs typeface="Arial"/>
                          <a:sym typeface="Arial"/>
                        </a:rPr>
                        <a:t>0.9239</a:t>
                      </a:r>
                      <a:endParaRPr sz="1400" b="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6"/>
          <p:cNvSpPr txBox="1">
            <a:spLocks noGrp="1"/>
          </p:cNvSpPr>
          <p:nvPr>
            <p:ph type="title"/>
          </p:nvPr>
        </p:nvSpPr>
        <p:spPr>
          <a:xfrm>
            <a:off x="166743" y="481064"/>
            <a:ext cx="7688700" cy="56396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i="1"/>
              <a:t>Summary And Recommendation</a:t>
            </a:r>
            <a:endParaRPr i="1"/>
          </a:p>
        </p:txBody>
      </p:sp>
      <p:sp>
        <p:nvSpPr>
          <p:cNvPr id="314" name="Google Shape;314;p36"/>
          <p:cNvSpPr txBox="1">
            <a:spLocks noGrp="1"/>
          </p:cNvSpPr>
          <p:nvPr>
            <p:ph type="body" idx="1"/>
          </p:nvPr>
        </p:nvSpPr>
        <p:spPr>
          <a:xfrm>
            <a:off x="0" y="1215850"/>
            <a:ext cx="9144000" cy="41598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US" sz="1400" dirty="0">
                <a:latin typeface="Arial"/>
                <a:ea typeface="Arial"/>
                <a:cs typeface="Arial"/>
                <a:sym typeface="Arial"/>
              </a:rPr>
              <a:t>For the </a:t>
            </a:r>
            <a:r>
              <a:rPr lang="en-US" sz="1400" dirty="0">
                <a:latin typeface="Lexend"/>
                <a:ea typeface="Lexend"/>
                <a:cs typeface="Lexend"/>
                <a:sym typeface="Lexend"/>
              </a:rPr>
              <a:t>Customer Churn Prediction </a:t>
            </a:r>
            <a:r>
              <a:rPr lang="en-US" sz="1400" dirty="0">
                <a:latin typeface="Arial"/>
                <a:ea typeface="Arial"/>
                <a:cs typeface="Arial"/>
                <a:sym typeface="Arial"/>
              </a:rPr>
              <a:t>data we performed following algorithms Logistic Regression, Decision Tree , Random Forest, K Nearest Neighbor and Support Vector Machine.</a:t>
            </a:r>
            <a:endParaRPr sz="1400" dirty="0">
              <a:latin typeface="Arial"/>
              <a:ea typeface="Arial"/>
              <a:cs typeface="Arial"/>
              <a:sym typeface="Arial"/>
            </a:endParaRPr>
          </a:p>
          <a:p>
            <a:pPr marL="457200" lvl="0" indent="-336550" algn="l" rtl="0">
              <a:lnSpc>
                <a:spcPct val="115000"/>
              </a:lnSpc>
              <a:spcBef>
                <a:spcPts val="0"/>
              </a:spcBef>
              <a:spcAft>
                <a:spcPts val="0"/>
              </a:spcAft>
              <a:buSzPts val="1700"/>
              <a:buFont typeface="Arial"/>
              <a:buChar char="●"/>
            </a:pPr>
            <a:r>
              <a:rPr lang="en-US" sz="1400" dirty="0">
                <a:latin typeface="Arial"/>
                <a:ea typeface="Arial"/>
                <a:cs typeface="Arial"/>
                <a:sym typeface="Arial"/>
              </a:rPr>
              <a:t>The visualization of data performed in exploratory data analysis showed clearly which of the features are more and less correlated with the target variable(CHURN)</a:t>
            </a:r>
          </a:p>
          <a:p>
            <a:pPr indent="-336550">
              <a:buSzPts val="1700"/>
              <a:buFont typeface="Arial"/>
              <a:buChar char="●"/>
            </a:pPr>
            <a:r>
              <a:rPr lang="en-US" sz="1400" dirty="0">
                <a:latin typeface="Arial"/>
                <a:ea typeface="Arial"/>
                <a:cs typeface="Arial"/>
                <a:sym typeface="Arial"/>
              </a:rPr>
              <a:t> From the analysis and implementation of the algorithms we found best result in Random Forest Algorithm for the train-test ratio 75-25 with </a:t>
            </a:r>
            <a:r>
              <a:rPr lang="en-US" sz="1400" dirty="0">
                <a:solidFill>
                  <a:schemeClr val="dk1"/>
                </a:solidFill>
                <a:latin typeface="Arial"/>
                <a:ea typeface="Arial"/>
                <a:cs typeface="Arial"/>
                <a:sym typeface="Arial"/>
              </a:rPr>
              <a:t>highest accuracy </a:t>
            </a:r>
            <a:r>
              <a:rPr lang="en-US" sz="1400" b="1" i="0" u="none" strike="noStrike" cap="none" dirty="0">
                <a:solidFill>
                  <a:schemeClr val="dk1"/>
                </a:solidFill>
                <a:latin typeface="Arial"/>
                <a:ea typeface="Arial"/>
                <a:cs typeface="Arial"/>
                <a:sym typeface="Arial"/>
              </a:rPr>
              <a:t>0.9536</a:t>
            </a:r>
          </a:p>
          <a:p>
            <a:pPr indent="-336550">
              <a:buSzPts val="1700"/>
              <a:buFont typeface="Arial"/>
              <a:buChar char="●"/>
            </a:pPr>
            <a:r>
              <a:rPr lang="en-US" sz="1400" dirty="0">
                <a:latin typeface="Arial"/>
                <a:ea typeface="Arial"/>
                <a:cs typeface="Arial"/>
                <a:sym typeface="Arial"/>
              </a:rPr>
              <a:t>So we can conclude that Random Forest Algorithm model is  considered to be the best model for</a:t>
            </a:r>
            <a:r>
              <a:rPr lang="en-US" sz="1400" b="1" dirty="0">
                <a:solidFill>
                  <a:schemeClr val="dk1"/>
                </a:solidFill>
                <a:latin typeface="Arial"/>
                <a:ea typeface="Arial"/>
                <a:cs typeface="Arial"/>
                <a:sym typeface="Arial"/>
              </a:rPr>
              <a:t> customer churn prediction dataset</a:t>
            </a:r>
            <a:endParaRPr sz="1400" dirty="0">
              <a:latin typeface="Arial"/>
              <a:ea typeface="Arial"/>
              <a:cs typeface="Arial"/>
              <a:sym typeface="Arial"/>
            </a:endParaRPr>
          </a:p>
          <a:p>
            <a:pPr marL="457200" lvl="0" indent="0" algn="l" rtl="0">
              <a:lnSpc>
                <a:spcPct val="115000"/>
              </a:lnSpc>
              <a:spcBef>
                <a:spcPts val="0"/>
              </a:spcBef>
              <a:spcAft>
                <a:spcPts val="0"/>
              </a:spcAft>
              <a:buSzPts val="1300"/>
              <a:buNone/>
            </a:pPr>
            <a:endParaRPr sz="1400" dirty="0">
              <a:latin typeface="Arial"/>
              <a:ea typeface="Arial"/>
              <a:cs typeface="Arial"/>
              <a:sym typeface="Arial"/>
            </a:endParaRPr>
          </a:p>
          <a:p>
            <a:pPr marL="0" lvl="0" indent="0" algn="l" rtl="0">
              <a:lnSpc>
                <a:spcPct val="115000"/>
              </a:lnSpc>
              <a:spcBef>
                <a:spcPts val="0"/>
              </a:spcBef>
              <a:spcAft>
                <a:spcPts val="0"/>
              </a:spcAft>
              <a:buSzPts val="1300"/>
              <a:buNone/>
            </a:pPr>
            <a:r>
              <a:rPr lang="en-US" sz="1600" b="1" i="1" dirty="0">
                <a:latin typeface="+mn-lt"/>
                <a:ea typeface="Arial"/>
                <a:cs typeface="Arial"/>
                <a:sym typeface="Arial"/>
              </a:rPr>
              <a:t>FUTURE INSIGHTS THAT CAN HELP INCREASE CUSTOMER RETENTION INCLUDE THE FOLLOWING:-</a:t>
            </a:r>
            <a:endParaRPr sz="1600" b="1" i="1" dirty="0">
              <a:latin typeface="+mn-lt"/>
              <a:ea typeface="Arial"/>
              <a:cs typeface="Arial"/>
              <a:sym typeface="Arial"/>
            </a:endParaRPr>
          </a:p>
          <a:p>
            <a:pPr marL="457200" lvl="0" indent="-317500" algn="l" rtl="0">
              <a:lnSpc>
                <a:spcPct val="115000"/>
              </a:lnSpc>
              <a:spcBef>
                <a:spcPts val="0"/>
              </a:spcBef>
              <a:spcAft>
                <a:spcPts val="0"/>
              </a:spcAft>
              <a:buSzPts val="1400"/>
              <a:buFont typeface="Arial"/>
              <a:buAutoNum type="arabicPeriod"/>
            </a:pPr>
            <a:r>
              <a:rPr lang="en-US" sz="1400" dirty="0">
                <a:latin typeface="Arial"/>
                <a:ea typeface="Arial"/>
                <a:cs typeface="Arial"/>
                <a:sym typeface="Arial"/>
              </a:rPr>
              <a:t>To have retention of customers, it is necessary to raise the key variables like Subscription length ,Charge Amount , When there is an decrease in the Charge Amount there are high chances of retaining customers.</a:t>
            </a:r>
            <a:endParaRPr sz="1400" dirty="0">
              <a:latin typeface="Arial"/>
              <a:ea typeface="Arial"/>
              <a:cs typeface="Arial"/>
              <a:sym typeface="Arial"/>
            </a:endParaRPr>
          </a:p>
          <a:p>
            <a:pPr marL="0" lvl="0" indent="0" algn="l" rtl="0">
              <a:lnSpc>
                <a:spcPct val="115000"/>
              </a:lnSpc>
              <a:spcBef>
                <a:spcPts val="0"/>
              </a:spcBef>
              <a:spcAft>
                <a:spcPts val="0"/>
              </a:spcAft>
              <a:buSzPts val="1300"/>
              <a:buNone/>
            </a:pPr>
            <a:r>
              <a:rPr lang="en-US" sz="1400">
                <a:latin typeface="Arial"/>
                <a:ea typeface="Arial"/>
                <a:cs typeface="Arial"/>
                <a:sym typeface="Arial"/>
              </a:rPr>
              <a:t>          </a:t>
            </a:r>
            <a:endParaRPr sz="1400" dirty="0">
              <a:latin typeface="Arial"/>
              <a:ea typeface="Arial"/>
              <a:cs typeface="Arial"/>
              <a:sym typeface="Arial"/>
            </a:endParaRPr>
          </a:p>
          <a:p>
            <a:pPr marL="0" lvl="0" indent="0" algn="l" rtl="0">
              <a:lnSpc>
                <a:spcPct val="115000"/>
              </a:lnSpc>
              <a:spcBef>
                <a:spcPts val="0"/>
              </a:spcBef>
              <a:spcAft>
                <a:spcPts val="0"/>
              </a:spcAft>
              <a:buSzPts val="1300"/>
              <a:buNone/>
            </a:pPr>
            <a:endParaRPr sz="1400" dirty="0">
              <a:latin typeface="Arial"/>
              <a:ea typeface="Arial"/>
              <a:cs typeface="Arial"/>
              <a:sym typeface="Arial"/>
            </a:endParaRPr>
          </a:p>
          <a:p>
            <a:pPr marL="0" lvl="0" indent="0" algn="l" rtl="0">
              <a:lnSpc>
                <a:spcPct val="115000"/>
              </a:lnSpc>
              <a:spcBef>
                <a:spcPts val="0"/>
              </a:spcBef>
              <a:spcAft>
                <a:spcPts val="0"/>
              </a:spcAft>
              <a:buSzPts val="1300"/>
              <a:buNone/>
            </a:pPr>
            <a:endParaRPr sz="1400" dirty="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19"/>
          <p:cNvSpPr txBox="1"/>
          <p:nvPr/>
        </p:nvSpPr>
        <p:spPr>
          <a:xfrm>
            <a:off x="8" y="913525"/>
            <a:ext cx="7852800" cy="1262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Customer Churn prediction means knowing which customers are likely to leave or unsubscribe from your service. For many companies, this is an important prediction. This is because acquiring new customers often costs more than retaining existing ones. Once you’ve identified customers at risk of churn, you need to know exactly what marketing efforts you should make with each customer to maximize their likelihood of staying.</a:t>
            </a:r>
            <a:endParaRPr sz="1400" b="1" i="0" u="none" strike="noStrike" cap="none">
              <a:solidFill>
                <a:srgbClr val="000000"/>
              </a:solidFill>
              <a:latin typeface="Arial"/>
              <a:ea typeface="Arial"/>
              <a:cs typeface="Arial"/>
              <a:sym typeface="Arial"/>
            </a:endParaRPr>
          </a:p>
        </p:txBody>
      </p:sp>
      <p:sp>
        <p:nvSpPr>
          <p:cNvPr id="186" name="Google Shape;186;p19"/>
          <p:cNvSpPr txBox="1"/>
          <p:nvPr/>
        </p:nvSpPr>
        <p:spPr>
          <a:xfrm>
            <a:off x="0" y="2373600"/>
            <a:ext cx="5390100" cy="538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1" u="sng" strike="noStrike" cap="none">
                <a:solidFill>
                  <a:srgbClr val="000000"/>
                </a:solidFill>
                <a:latin typeface="Arial"/>
                <a:ea typeface="Arial"/>
                <a:cs typeface="Arial"/>
                <a:sym typeface="Arial"/>
              </a:rPr>
              <a:t>Why is predicting churn important?</a:t>
            </a:r>
            <a:endParaRPr sz="2300" b="0" i="1" u="sng" strike="noStrike" cap="none">
              <a:solidFill>
                <a:srgbClr val="000000"/>
              </a:solidFill>
              <a:latin typeface="Arial"/>
              <a:ea typeface="Arial"/>
              <a:cs typeface="Arial"/>
              <a:sym typeface="Arial"/>
            </a:endParaRPr>
          </a:p>
        </p:txBody>
      </p:sp>
      <p:sp>
        <p:nvSpPr>
          <p:cNvPr id="187" name="Google Shape;187;p19"/>
          <p:cNvSpPr txBox="1"/>
          <p:nvPr/>
        </p:nvSpPr>
        <p:spPr>
          <a:xfrm>
            <a:off x="372751" y="3131375"/>
            <a:ext cx="6676500" cy="21240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US" sz="1400" b="1" i="0" u="none" strike="noStrike" cap="none">
                <a:solidFill>
                  <a:srgbClr val="000000"/>
                </a:solidFill>
                <a:latin typeface="Arial"/>
                <a:ea typeface="Arial"/>
                <a:cs typeface="Arial"/>
                <a:sym typeface="Arial"/>
              </a:rPr>
              <a:t>Customer success teams reaching out to those high-risk customers to provide support or to gauge what needs may not be being met</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1" i="0" u="none" strike="noStrike" cap="none">
                <a:solidFill>
                  <a:srgbClr val="000000"/>
                </a:solidFill>
                <a:latin typeface="Arial"/>
                <a:ea typeface="Arial"/>
                <a:cs typeface="Arial"/>
                <a:sym typeface="Arial"/>
              </a:rPr>
              <a:t>Providing more targeted re-engagement campaigns, like reminder emails</a:t>
            </a:r>
            <a:endParaRPr sz="1400" b="1"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1" i="0" u="none" strike="noStrike" cap="none">
                <a:solidFill>
                  <a:srgbClr val="000000"/>
                </a:solidFill>
                <a:latin typeface="Arial"/>
                <a:ea typeface="Arial"/>
                <a:cs typeface="Arial"/>
                <a:sym typeface="Arial"/>
              </a:rPr>
              <a:t>Creating more focused customer education content </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a:p>
            <a:pPr marL="457200" marR="0" lvl="0" indent="-317500" algn="l" rtl="0">
              <a:lnSpc>
                <a:spcPct val="100000"/>
              </a:lnSpc>
              <a:spcBef>
                <a:spcPts val="0"/>
              </a:spcBef>
              <a:spcAft>
                <a:spcPts val="0"/>
              </a:spcAft>
              <a:buClr>
                <a:srgbClr val="000000"/>
              </a:buClr>
              <a:buSzPts val="1400"/>
              <a:buFont typeface="Arial"/>
              <a:buChar char="❏"/>
            </a:pPr>
            <a:r>
              <a:rPr lang="en-US" sz="1400" b="1" i="0" u="none" strike="noStrike" cap="none">
                <a:solidFill>
                  <a:srgbClr val="000000"/>
                </a:solidFill>
                <a:latin typeface="Arial"/>
                <a:ea typeface="Arial"/>
                <a:cs typeface="Arial"/>
                <a:sym typeface="Arial"/>
              </a:rPr>
              <a:t>Re-evaluating larger, company-wide retention initiatives like pricing</a:t>
            </a:r>
            <a:endParaRPr sz="1400" b="1" i="0" u="none" strike="noStrike" cap="none">
              <a:solidFill>
                <a:srgbClr val="000000"/>
              </a:solidFill>
              <a:latin typeface="Arial"/>
              <a:ea typeface="Arial"/>
              <a:cs typeface="Arial"/>
              <a:sym typeface="Arial"/>
            </a:endParaRPr>
          </a:p>
        </p:txBody>
      </p:sp>
      <p:sp>
        <p:nvSpPr>
          <p:cNvPr id="188" name="Google Shape;188;p19"/>
          <p:cNvSpPr txBox="1"/>
          <p:nvPr/>
        </p:nvSpPr>
        <p:spPr>
          <a:xfrm>
            <a:off x="0" y="315333"/>
            <a:ext cx="91440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700"/>
              <a:buFont typeface="Arial"/>
              <a:buNone/>
            </a:pPr>
            <a:r>
              <a:rPr lang="en-US" sz="3000" b="0" i="1" u="sng" strike="noStrike" cap="none">
                <a:solidFill>
                  <a:srgbClr val="000000"/>
                </a:solidFill>
                <a:latin typeface="Lato"/>
                <a:ea typeface="Lato"/>
                <a:cs typeface="Lato"/>
                <a:sym typeface="Lato"/>
              </a:rPr>
              <a:t>Customer Churn Prediction </a:t>
            </a:r>
            <a:endParaRPr sz="3000" b="0" i="1" u="sng" strike="noStrike" cap="none">
              <a:solidFill>
                <a:srgbClr val="000000"/>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7"/>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US" sz="4800">
                <a:solidFill>
                  <a:srgbClr val="000000"/>
                </a:solidFill>
              </a:rPr>
              <a:t>Thank you.</a:t>
            </a:r>
            <a:endParaRPr/>
          </a:p>
        </p:txBody>
      </p:sp>
      <p:pic>
        <p:nvPicPr>
          <p:cNvPr id="320" name="Google Shape;320;p37"/>
          <p:cNvPicPr preferRelativeResize="0"/>
          <p:nvPr/>
        </p:nvPicPr>
        <p:blipFill rotWithShape="1">
          <a:blip r:embed="rId3">
            <a:alphaModFix/>
          </a:blip>
          <a:srcRect/>
          <a:stretch/>
        </p:blipFill>
        <p:spPr>
          <a:xfrm>
            <a:off x="0" y="76200"/>
            <a:ext cx="9144000" cy="5067299"/>
          </a:xfrm>
          <a:prstGeom prst="rect">
            <a:avLst/>
          </a:prstGeom>
          <a:noFill/>
          <a:ln>
            <a:noFill/>
          </a:ln>
        </p:spPr>
      </p:pic>
      <p:sp>
        <p:nvSpPr>
          <p:cNvPr id="321" name="Google Shape;321;p37"/>
          <p:cNvSpPr txBox="1"/>
          <p:nvPr/>
        </p:nvSpPr>
        <p:spPr>
          <a:xfrm>
            <a:off x="201976" y="3921175"/>
            <a:ext cx="9144000" cy="771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en-US" sz="3800" b="0" i="0" u="none" strike="noStrike" cap="none">
                <a:solidFill>
                  <a:schemeClr val="lt1"/>
                </a:solidFill>
                <a:latin typeface="Lato"/>
                <a:ea typeface="Lato"/>
                <a:cs typeface="Lato"/>
                <a:sym typeface="Lato"/>
              </a:rPr>
              <a:t>THANK YOU </a:t>
            </a:r>
            <a:endParaRPr sz="3800" b="0" i="0" u="none" strike="noStrike" cap="none">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pic>
        <p:nvPicPr>
          <p:cNvPr id="326" name="Google Shape;326;p38"/>
          <p:cNvPicPr preferRelativeResize="0"/>
          <p:nvPr/>
        </p:nvPicPr>
        <p:blipFill rotWithShape="1">
          <a:blip r:embed="rId3">
            <a:alphaModFix/>
          </a:blip>
          <a:srcRect/>
          <a:stretch/>
        </p:blipFill>
        <p:spPr>
          <a:xfrm>
            <a:off x="152400" y="635696"/>
            <a:ext cx="8839200" cy="1936055"/>
          </a:xfrm>
          <a:prstGeom prst="rect">
            <a:avLst/>
          </a:prstGeom>
          <a:noFill/>
          <a:ln>
            <a:noFill/>
          </a:ln>
        </p:spPr>
      </p:pic>
      <p:pic>
        <p:nvPicPr>
          <p:cNvPr id="327" name="Google Shape;327;p38"/>
          <p:cNvPicPr preferRelativeResize="0"/>
          <p:nvPr/>
        </p:nvPicPr>
        <p:blipFill rotWithShape="1">
          <a:blip r:embed="rId4">
            <a:alphaModFix/>
          </a:blip>
          <a:srcRect/>
          <a:stretch/>
        </p:blipFill>
        <p:spPr>
          <a:xfrm>
            <a:off x="152400" y="3277776"/>
            <a:ext cx="8839198" cy="1865713"/>
          </a:xfrm>
          <a:prstGeom prst="rect">
            <a:avLst/>
          </a:prstGeom>
          <a:noFill/>
          <a:ln>
            <a:noFill/>
          </a:ln>
        </p:spPr>
      </p:pic>
      <p:sp>
        <p:nvSpPr>
          <p:cNvPr id="328" name="Google Shape;328;p38"/>
          <p:cNvSpPr txBox="1"/>
          <p:nvPr/>
        </p:nvSpPr>
        <p:spPr>
          <a:xfrm>
            <a:off x="152400" y="8"/>
            <a:ext cx="9144000" cy="396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Lato"/>
                <a:ea typeface="Lato"/>
                <a:cs typeface="Lato"/>
                <a:sym typeface="Lato"/>
              </a:rPr>
              <a:t>Decision Tree</a:t>
            </a:r>
            <a:endParaRPr sz="2000" b="0" i="0" u="none" strike="noStrike" cap="none">
              <a:solidFill>
                <a:srgbClr val="000000"/>
              </a:solidFill>
              <a:latin typeface="Lato"/>
              <a:ea typeface="Lato"/>
              <a:cs typeface="Lato"/>
              <a:sym typeface="Lato"/>
            </a:endParaRPr>
          </a:p>
        </p:txBody>
      </p:sp>
      <p:sp>
        <p:nvSpPr>
          <p:cNvPr id="329" name="Google Shape;329;p38"/>
          <p:cNvSpPr txBox="1"/>
          <p:nvPr/>
        </p:nvSpPr>
        <p:spPr>
          <a:xfrm>
            <a:off x="0" y="2726611"/>
            <a:ext cx="9144000" cy="396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Lato"/>
                <a:ea typeface="Lato"/>
                <a:cs typeface="Lato"/>
                <a:sym typeface="Lato"/>
              </a:rPr>
              <a:t>Random forest </a:t>
            </a:r>
            <a:endParaRPr sz="1400" b="0" i="0" u="none" strike="noStrike" cap="none">
              <a:solidFill>
                <a:srgbClr val="000000"/>
              </a:solidFill>
              <a:latin typeface="Lato"/>
              <a:ea typeface="Lato"/>
              <a:cs typeface="Lato"/>
              <a:sym typeface="Lato"/>
            </a:endParaRPr>
          </a:p>
        </p:txBody>
      </p:sp>
    </p:spTree>
    <p:extLst>
      <p:ext uri="{BB962C8B-B14F-4D97-AF65-F5344CB8AC3E}">
        <p14:creationId xmlns:p14="http://schemas.microsoft.com/office/powerpoint/2010/main" val="20679860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pic>
        <p:nvPicPr>
          <p:cNvPr id="334" name="Google Shape;334;p39"/>
          <p:cNvPicPr preferRelativeResize="0"/>
          <p:nvPr/>
        </p:nvPicPr>
        <p:blipFill rotWithShape="1">
          <a:blip r:embed="rId3">
            <a:alphaModFix/>
          </a:blip>
          <a:srcRect/>
          <a:stretch/>
        </p:blipFill>
        <p:spPr>
          <a:xfrm>
            <a:off x="152400" y="1251297"/>
            <a:ext cx="8839199" cy="1320443"/>
          </a:xfrm>
          <a:prstGeom prst="rect">
            <a:avLst/>
          </a:prstGeom>
          <a:noFill/>
          <a:ln>
            <a:noFill/>
          </a:ln>
        </p:spPr>
      </p:pic>
      <p:pic>
        <p:nvPicPr>
          <p:cNvPr id="335" name="Google Shape;335;p39"/>
          <p:cNvPicPr preferRelativeResize="0"/>
          <p:nvPr/>
        </p:nvPicPr>
        <p:blipFill rotWithShape="1">
          <a:blip r:embed="rId4">
            <a:alphaModFix/>
          </a:blip>
          <a:srcRect/>
          <a:stretch/>
        </p:blipFill>
        <p:spPr>
          <a:xfrm>
            <a:off x="152400" y="2571739"/>
            <a:ext cx="8839200" cy="1980108"/>
          </a:xfrm>
          <a:prstGeom prst="rect">
            <a:avLst/>
          </a:prstGeom>
          <a:noFill/>
          <a:ln>
            <a:noFill/>
          </a:ln>
        </p:spPr>
      </p:pic>
      <p:sp>
        <p:nvSpPr>
          <p:cNvPr id="336" name="Google Shape;336;p39"/>
          <p:cNvSpPr txBox="1"/>
          <p:nvPr/>
        </p:nvSpPr>
        <p:spPr>
          <a:xfrm>
            <a:off x="0" y="605010"/>
            <a:ext cx="9144000" cy="396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Lato"/>
                <a:ea typeface="Lato"/>
                <a:cs typeface="Lato"/>
                <a:sym typeface="Lato"/>
              </a:rPr>
              <a:t>KNeighbors classifier</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41" name="Google Shape;341;p40"/>
          <p:cNvPicPr preferRelativeResize="0"/>
          <p:nvPr/>
        </p:nvPicPr>
        <p:blipFill rotWithShape="1">
          <a:blip r:embed="rId3">
            <a:alphaModFix/>
          </a:blip>
          <a:srcRect/>
          <a:stretch/>
        </p:blipFill>
        <p:spPr>
          <a:xfrm>
            <a:off x="152400" y="1052111"/>
            <a:ext cx="8839199" cy="1255929"/>
          </a:xfrm>
          <a:prstGeom prst="rect">
            <a:avLst/>
          </a:prstGeom>
          <a:noFill/>
          <a:ln>
            <a:noFill/>
          </a:ln>
        </p:spPr>
      </p:pic>
      <p:sp>
        <p:nvSpPr>
          <p:cNvPr id="342" name="Google Shape;342;p40"/>
          <p:cNvSpPr txBox="1"/>
          <p:nvPr/>
        </p:nvSpPr>
        <p:spPr>
          <a:xfrm>
            <a:off x="152400" y="154558"/>
            <a:ext cx="9144000" cy="396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Lato"/>
                <a:ea typeface="Lato"/>
                <a:cs typeface="Lato"/>
                <a:sym typeface="Lato"/>
              </a:rPr>
              <a:t>Support vector machine </a:t>
            </a:r>
            <a:endParaRPr sz="1400" b="0" i="0" u="none" strike="noStrike" cap="none">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0"/>
          <p:cNvSpPr txBox="1">
            <a:spLocks noGrp="1"/>
          </p:cNvSpPr>
          <p:nvPr>
            <p:ph type="title"/>
          </p:nvPr>
        </p:nvSpPr>
        <p:spPr>
          <a:xfrm>
            <a:off x="471900" y="738725"/>
            <a:ext cx="8222100" cy="454208"/>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600"/>
              <a:buNone/>
            </a:pPr>
            <a:r>
              <a:rPr lang="en-US" sz="2400" i="1">
                <a:latin typeface="Arial"/>
                <a:ea typeface="Arial"/>
                <a:cs typeface="Arial"/>
                <a:sym typeface="Arial"/>
              </a:rPr>
              <a:t>Machine Learning Analysis Timeline</a:t>
            </a:r>
            <a:endParaRPr sz="2400" i="1">
              <a:latin typeface="Arial"/>
              <a:ea typeface="Arial"/>
              <a:cs typeface="Arial"/>
              <a:sym typeface="Arial"/>
            </a:endParaRPr>
          </a:p>
        </p:txBody>
      </p:sp>
      <p:cxnSp>
        <p:nvCxnSpPr>
          <p:cNvPr id="194" name="Google Shape;194;p20"/>
          <p:cNvCxnSpPr/>
          <p:nvPr/>
        </p:nvCxnSpPr>
        <p:spPr>
          <a:xfrm rot="10800000">
            <a:off x="775100" y="2152790"/>
            <a:ext cx="0" cy="837900"/>
          </a:xfrm>
          <a:prstGeom prst="straightConnector1">
            <a:avLst/>
          </a:prstGeom>
          <a:noFill/>
          <a:ln w="9525" cap="flat" cmpd="sng">
            <a:solidFill>
              <a:schemeClr val="dk2"/>
            </a:solidFill>
            <a:prstDash val="solid"/>
            <a:round/>
            <a:headEnd type="none" w="sm" len="sm"/>
            <a:tailEnd type="oval" w="med" len="med"/>
          </a:ln>
        </p:spPr>
      </p:cxnSp>
      <p:sp>
        <p:nvSpPr>
          <p:cNvPr id="195" name="Google Shape;195;p20"/>
          <p:cNvSpPr txBox="1">
            <a:spLocks noGrp="1"/>
          </p:cNvSpPr>
          <p:nvPr>
            <p:ph type="title"/>
          </p:nvPr>
        </p:nvSpPr>
        <p:spPr>
          <a:xfrm>
            <a:off x="623712" y="1753274"/>
            <a:ext cx="1814100" cy="39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600"/>
              <a:buNone/>
            </a:pPr>
            <a:r>
              <a:rPr lang="en-US" sz="1400">
                <a:solidFill>
                  <a:schemeClr val="dk1"/>
                </a:solidFill>
                <a:latin typeface="Arial"/>
                <a:ea typeface="Arial"/>
                <a:cs typeface="Arial"/>
                <a:sym typeface="Arial"/>
              </a:rPr>
              <a:t>Data Preprocessing</a:t>
            </a:r>
            <a:endParaRPr sz="1400">
              <a:solidFill>
                <a:schemeClr val="dk1"/>
              </a:solidFill>
              <a:latin typeface="Arial"/>
              <a:ea typeface="Arial"/>
              <a:cs typeface="Arial"/>
              <a:sym typeface="Arial"/>
            </a:endParaRPr>
          </a:p>
        </p:txBody>
      </p:sp>
      <p:cxnSp>
        <p:nvCxnSpPr>
          <p:cNvPr id="196" name="Google Shape;196;p20"/>
          <p:cNvCxnSpPr/>
          <p:nvPr/>
        </p:nvCxnSpPr>
        <p:spPr>
          <a:xfrm>
            <a:off x="1925000" y="3375029"/>
            <a:ext cx="0" cy="837900"/>
          </a:xfrm>
          <a:prstGeom prst="straightConnector1">
            <a:avLst/>
          </a:prstGeom>
          <a:noFill/>
          <a:ln w="9525" cap="flat" cmpd="sng">
            <a:solidFill>
              <a:schemeClr val="dk2"/>
            </a:solidFill>
            <a:prstDash val="solid"/>
            <a:round/>
            <a:headEnd type="none" w="sm" len="sm"/>
            <a:tailEnd type="oval" w="med" len="med"/>
          </a:ln>
        </p:spPr>
      </p:cxnSp>
      <p:sp>
        <p:nvSpPr>
          <p:cNvPr id="197" name="Google Shape;197;p20"/>
          <p:cNvSpPr txBox="1">
            <a:spLocks noGrp="1"/>
          </p:cNvSpPr>
          <p:nvPr>
            <p:ph type="title"/>
          </p:nvPr>
        </p:nvSpPr>
        <p:spPr>
          <a:xfrm>
            <a:off x="2161212" y="3998485"/>
            <a:ext cx="1814100" cy="39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600"/>
              <a:buNone/>
            </a:pPr>
            <a:r>
              <a:rPr lang="en-US" sz="1400" dirty="0">
                <a:solidFill>
                  <a:schemeClr val="dk1"/>
                </a:solidFill>
                <a:latin typeface="Arial"/>
                <a:ea typeface="Arial"/>
                <a:cs typeface="Arial"/>
                <a:sym typeface="Arial"/>
              </a:rPr>
              <a:t>Exploratory Data Analysis</a:t>
            </a:r>
            <a:endParaRPr sz="1400" dirty="0">
              <a:solidFill>
                <a:schemeClr val="dk1"/>
              </a:solidFill>
              <a:latin typeface="Arial"/>
              <a:ea typeface="Arial"/>
              <a:cs typeface="Arial"/>
              <a:sym typeface="Arial"/>
            </a:endParaRPr>
          </a:p>
        </p:txBody>
      </p:sp>
      <p:cxnSp>
        <p:nvCxnSpPr>
          <p:cNvPr id="198" name="Google Shape;198;p20"/>
          <p:cNvCxnSpPr/>
          <p:nvPr/>
        </p:nvCxnSpPr>
        <p:spPr>
          <a:xfrm rot="10800000">
            <a:off x="4105550" y="2145365"/>
            <a:ext cx="0" cy="837900"/>
          </a:xfrm>
          <a:prstGeom prst="straightConnector1">
            <a:avLst/>
          </a:prstGeom>
          <a:noFill/>
          <a:ln w="9525" cap="flat" cmpd="sng">
            <a:solidFill>
              <a:schemeClr val="dk2"/>
            </a:solidFill>
            <a:prstDash val="solid"/>
            <a:round/>
            <a:headEnd type="none" w="sm" len="sm"/>
            <a:tailEnd type="oval" w="med" len="med"/>
          </a:ln>
        </p:spPr>
      </p:cxnSp>
      <p:sp>
        <p:nvSpPr>
          <p:cNvPr id="199" name="Google Shape;199;p20"/>
          <p:cNvSpPr txBox="1">
            <a:spLocks noGrp="1"/>
          </p:cNvSpPr>
          <p:nvPr>
            <p:ph type="title"/>
          </p:nvPr>
        </p:nvSpPr>
        <p:spPr>
          <a:xfrm>
            <a:off x="4279887" y="1995911"/>
            <a:ext cx="1814100" cy="39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600"/>
              <a:buNone/>
            </a:pPr>
            <a:r>
              <a:rPr lang="en-US" sz="1400">
                <a:solidFill>
                  <a:schemeClr val="dk1"/>
                </a:solidFill>
                <a:latin typeface="Arial"/>
                <a:ea typeface="Arial"/>
                <a:cs typeface="Arial"/>
                <a:sym typeface="Arial"/>
              </a:rPr>
              <a:t>Determining Model Accuracy</a:t>
            </a:r>
            <a:endParaRPr sz="1400">
              <a:solidFill>
                <a:schemeClr val="dk1"/>
              </a:solidFill>
              <a:latin typeface="Arial"/>
              <a:ea typeface="Arial"/>
              <a:cs typeface="Arial"/>
              <a:sym typeface="Arial"/>
            </a:endParaRPr>
          </a:p>
        </p:txBody>
      </p:sp>
      <p:cxnSp>
        <p:nvCxnSpPr>
          <p:cNvPr id="200" name="Google Shape;200;p20"/>
          <p:cNvCxnSpPr/>
          <p:nvPr/>
        </p:nvCxnSpPr>
        <p:spPr>
          <a:xfrm>
            <a:off x="4868525" y="3375021"/>
            <a:ext cx="0" cy="837900"/>
          </a:xfrm>
          <a:prstGeom prst="straightConnector1">
            <a:avLst/>
          </a:prstGeom>
          <a:noFill/>
          <a:ln w="9525" cap="flat" cmpd="sng">
            <a:solidFill>
              <a:schemeClr val="dk2"/>
            </a:solidFill>
            <a:prstDash val="solid"/>
            <a:round/>
            <a:headEnd type="none" w="sm" len="sm"/>
            <a:tailEnd type="oval" w="med" len="med"/>
          </a:ln>
        </p:spPr>
      </p:cxnSp>
      <p:sp>
        <p:nvSpPr>
          <p:cNvPr id="201" name="Google Shape;201;p20"/>
          <p:cNvSpPr txBox="1">
            <a:spLocks noGrp="1"/>
          </p:cNvSpPr>
          <p:nvPr>
            <p:ph type="title"/>
          </p:nvPr>
        </p:nvSpPr>
        <p:spPr>
          <a:xfrm>
            <a:off x="5004537" y="3970916"/>
            <a:ext cx="1814100" cy="39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600"/>
              <a:buNone/>
            </a:pPr>
            <a:r>
              <a:rPr lang="en-US" sz="1400">
                <a:solidFill>
                  <a:schemeClr val="dk1"/>
                </a:solidFill>
                <a:latin typeface="Arial"/>
                <a:ea typeface="Arial"/>
                <a:cs typeface="Arial"/>
                <a:sym typeface="Arial"/>
              </a:rPr>
              <a:t>Comparing  results    with other models</a:t>
            </a:r>
            <a:endParaRPr sz="1400">
              <a:solidFill>
                <a:schemeClr val="dk1"/>
              </a:solidFill>
              <a:latin typeface="Arial"/>
              <a:ea typeface="Arial"/>
              <a:cs typeface="Arial"/>
              <a:sym typeface="Arial"/>
            </a:endParaRPr>
          </a:p>
        </p:txBody>
      </p:sp>
      <p:cxnSp>
        <p:nvCxnSpPr>
          <p:cNvPr id="202" name="Google Shape;202;p20"/>
          <p:cNvCxnSpPr/>
          <p:nvPr/>
        </p:nvCxnSpPr>
        <p:spPr>
          <a:xfrm rot="10800000">
            <a:off x="6977031" y="2145365"/>
            <a:ext cx="0" cy="837900"/>
          </a:xfrm>
          <a:prstGeom prst="straightConnector1">
            <a:avLst/>
          </a:prstGeom>
          <a:noFill/>
          <a:ln w="9525" cap="flat" cmpd="sng">
            <a:solidFill>
              <a:schemeClr val="dk2"/>
            </a:solidFill>
            <a:prstDash val="solid"/>
            <a:round/>
            <a:headEnd type="none" w="sm" len="sm"/>
            <a:tailEnd type="oval" w="med" len="med"/>
          </a:ln>
        </p:spPr>
      </p:cxnSp>
      <p:sp>
        <p:nvSpPr>
          <p:cNvPr id="203" name="Google Shape;203;p20"/>
          <p:cNvSpPr txBox="1">
            <a:spLocks noGrp="1"/>
          </p:cNvSpPr>
          <p:nvPr>
            <p:ph type="title"/>
          </p:nvPr>
        </p:nvSpPr>
        <p:spPr>
          <a:xfrm>
            <a:off x="7127837" y="1995911"/>
            <a:ext cx="1814100" cy="39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600"/>
              <a:buNone/>
            </a:pPr>
            <a:r>
              <a:rPr lang="en-US" sz="1400">
                <a:solidFill>
                  <a:schemeClr val="dk1"/>
                </a:solidFill>
                <a:latin typeface="Arial"/>
                <a:ea typeface="Arial"/>
                <a:cs typeface="Arial"/>
                <a:sym typeface="Arial"/>
              </a:rPr>
              <a:t>Summary and Recommendation</a:t>
            </a:r>
            <a:endParaRPr sz="1400">
              <a:solidFill>
                <a:schemeClr val="dk1"/>
              </a:solidFill>
              <a:latin typeface="Arial"/>
              <a:ea typeface="Arial"/>
              <a:cs typeface="Arial"/>
              <a:sym typeface="Arial"/>
            </a:endParaRPr>
          </a:p>
        </p:txBody>
      </p:sp>
      <p:graphicFrame>
        <p:nvGraphicFramePr>
          <p:cNvPr id="204" name="Google Shape;204;p20"/>
          <p:cNvGraphicFramePr/>
          <p:nvPr/>
        </p:nvGraphicFramePr>
        <p:xfrm>
          <a:off x="623701" y="2983265"/>
          <a:ext cx="8222025" cy="426690"/>
        </p:xfrm>
        <a:graphic>
          <a:graphicData uri="http://schemas.openxmlformats.org/drawingml/2006/table">
            <a:tbl>
              <a:tblPr>
                <a:noFill/>
                <a:tableStyleId>{C1D1072F-D572-48DB-8B32-94321A31A548}</a:tableStyleId>
              </a:tblPr>
              <a:tblGrid>
                <a:gridCol w="213475">
                  <a:extLst>
                    <a:ext uri="{9D8B030D-6E8A-4147-A177-3AD203B41FA5}">
                      <a16:colId xmlns:a16="http://schemas.microsoft.com/office/drawing/2014/main" val="20000"/>
                    </a:ext>
                  </a:extLst>
                </a:gridCol>
                <a:gridCol w="728050">
                  <a:extLst>
                    <a:ext uri="{9D8B030D-6E8A-4147-A177-3AD203B41FA5}">
                      <a16:colId xmlns:a16="http://schemas.microsoft.com/office/drawing/2014/main" val="20001"/>
                    </a:ext>
                  </a:extLst>
                </a:gridCol>
                <a:gridCol w="728050">
                  <a:extLst>
                    <a:ext uri="{9D8B030D-6E8A-4147-A177-3AD203B41FA5}">
                      <a16:colId xmlns:a16="http://schemas.microsoft.com/office/drawing/2014/main" val="20002"/>
                    </a:ext>
                  </a:extLst>
                </a:gridCol>
                <a:gridCol w="728050">
                  <a:extLst>
                    <a:ext uri="{9D8B030D-6E8A-4147-A177-3AD203B41FA5}">
                      <a16:colId xmlns:a16="http://schemas.microsoft.com/office/drawing/2014/main" val="20003"/>
                    </a:ext>
                  </a:extLst>
                </a:gridCol>
                <a:gridCol w="728050">
                  <a:extLst>
                    <a:ext uri="{9D8B030D-6E8A-4147-A177-3AD203B41FA5}">
                      <a16:colId xmlns:a16="http://schemas.microsoft.com/office/drawing/2014/main" val="20004"/>
                    </a:ext>
                  </a:extLst>
                </a:gridCol>
                <a:gridCol w="728050">
                  <a:extLst>
                    <a:ext uri="{9D8B030D-6E8A-4147-A177-3AD203B41FA5}">
                      <a16:colId xmlns:a16="http://schemas.microsoft.com/office/drawing/2014/main" val="20005"/>
                    </a:ext>
                  </a:extLst>
                </a:gridCol>
                <a:gridCol w="728050">
                  <a:extLst>
                    <a:ext uri="{9D8B030D-6E8A-4147-A177-3AD203B41FA5}">
                      <a16:colId xmlns:a16="http://schemas.microsoft.com/office/drawing/2014/main" val="20006"/>
                    </a:ext>
                  </a:extLst>
                </a:gridCol>
                <a:gridCol w="728050">
                  <a:extLst>
                    <a:ext uri="{9D8B030D-6E8A-4147-A177-3AD203B41FA5}">
                      <a16:colId xmlns:a16="http://schemas.microsoft.com/office/drawing/2014/main" val="20007"/>
                    </a:ext>
                  </a:extLst>
                </a:gridCol>
                <a:gridCol w="728050">
                  <a:extLst>
                    <a:ext uri="{9D8B030D-6E8A-4147-A177-3AD203B41FA5}">
                      <a16:colId xmlns:a16="http://schemas.microsoft.com/office/drawing/2014/main" val="20008"/>
                    </a:ext>
                  </a:extLst>
                </a:gridCol>
                <a:gridCol w="728050">
                  <a:extLst>
                    <a:ext uri="{9D8B030D-6E8A-4147-A177-3AD203B41FA5}">
                      <a16:colId xmlns:a16="http://schemas.microsoft.com/office/drawing/2014/main" val="20009"/>
                    </a:ext>
                  </a:extLst>
                </a:gridCol>
                <a:gridCol w="728050">
                  <a:extLst>
                    <a:ext uri="{9D8B030D-6E8A-4147-A177-3AD203B41FA5}">
                      <a16:colId xmlns:a16="http://schemas.microsoft.com/office/drawing/2014/main" val="20010"/>
                    </a:ext>
                  </a:extLst>
                </a:gridCol>
                <a:gridCol w="728050">
                  <a:extLst>
                    <a:ext uri="{9D8B030D-6E8A-4147-A177-3AD203B41FA5}">
                      <a16:colId xmlns:a16="http://schemas.microsoft.com/office/drawing/2014/main" val="20011"/>
                    </a:ext>
                  </a:extLst>
                </a:gridCol>
              </a:tblGrid>
              <a:tr h="381000">
                <a:tc>
                  <a:txBody>
                    <a:bodyPr/>
                    <a:lstStyle/>
                    <a:p>
                      <a:pPr marL="0" marR="0" lvl="0" indent="0" algn="ctr" rtl="0">
                        <a:lnSpc>
                          <a:spcPct val="100000"/>
                        </a:lnSpc>
                        <a:spcBef>
                          <a:spcPts val="0"/>
                        </a:spcBef>
                        <a:spcAft>
                          <a:spcPts val="0"/>
                        </a:spcAft>
                        <a:buClr>
                          <a:srgbClr val="000000"/>
                        </a:buClr>
                        <a:buSzPts val="1600"/>
                        <a:buFont typeface="Arial"/>
                        <a:buNone/>
                      </a:pPr>
                      <a:r>
                        <a:rPr lang="en-US" sz="1600" b="1">
                          <a:solidFill>
                            <a:schemeClr val="dk2"/>
                          </a:solidFill>
                        </a:rPr>
                        <a:t>1</a:t>
                      </a:r>
                      <a:endParaRPr sz="1600" b="1" u="none" strike="noStrike" cap="none">
                        <a:solidFill>
                          <a:schemeClr val="dk2"/>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b="1">
                          <a:solidFill>
                            <a:schemeClr val="dk2"/>
                          </a:solidFill>
                        </a:rPr>
                        <a:t>2</a:t>
                      </a:r>
                      <a:endParaRPr sz="1400" b="1" u="none" strike="noStrike" cap="none">
                        <a:solidFill>
                          <a:schemeClr val="dk2"/>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b="1">
                          <a:solidFill>
                            <a:schemeClr val="dk2"/>
                          </a:solidFill>
                        </a:rPr>
                        <a:t>3</a:t>
                      </a:r>
                      <a:endParaRPr sz="1400" b="1" u="none" strike="noStrike" cap="none">
                        <a:solidFill>
                          <a:schemeClr val="dk2"/>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b="1">
                          <a:solidFill>
                            <a:schemeClr val="dk2"/>
                          </a:solidFill>
                        </a:rPr>
                        <a:t>4</a:t>
                      </a:r>
                      <a:endParaRPr sz="1400" b="1" u="none" strike="noStrike" cap="none">
                        <a:solidFill>
                          <a:schemeClr val="dk2"/>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b="1">
                          <a:solidFill>
                            <a:schemeClr val="dk2"/>
                          </a:solidFill>
                        </a:rPr>
                        <a:t>5</a:t>
                      </a:r>
                      <a:endParaRPr sz="1400" b="1" u="none" strike="noStrike" cap="none">
                        <a:solidFill>
                          <a:schemeClr val="dk2"/>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8"/>
        <p:cNvGrpSpPr/>
        <p:nvPr/>
      </p:nvGrpSpPr>
      <p:grpSpPr>
        <a:xfrm>
          <a:off x="0" y="0"/>
          <a:ext cx="0" cy="0"/>
          <a:chOff x="0" y="0"/>
          <a:chExt cx="0" cy="0"/>
        </a:xfrm>
      </p:grpSpPr>
      <p:sp>
        <p:nvSpPr>
          <p:cNvPr id="210" name="Google Shape;210;p21"/>
          <p:cNvSpPr txBox="1"/>
          <p:nvPr/>
        </p:nvSpPr>
        <p:spPr>
          <a:xfrm>
            <a:off x="201168" y="651359"/>
            <a:ext cx="7808976" cy="3477835"/>
          </a:xfrm>
          <a:prstGeom prst="rect">
            <a:avLst/>
          </a:prstGeom>
          <a:noFill/>
          <a:ln>
            <a:noFill/>
          </a:ln>
        </p:spPr>
        <p:txBody>
          <a:bodyPr spcFirstLastPara="1" wrap="square" lIns="91425" tIns="45700" rIns="91425" bIns="45700" anchor="t" anchorCtr="0">
            <a:spAutoFit/>
          </a:bodyPr>
          <a:lstStyle/>
          <a:p>
            <a:pPr marL="139700" marR="0" lvl="0" indent="0" algn="l" rtl="0">
              <a:lnSpc>
                <a:spcPct val="100000"/>
              </a:lnSpc>
              <a:spcBef>
                <a:spcPts val="0"/>
              </a:spcBef>
              <a:spcAft>
                <a:spcPts val="0"/>
              </a:spcAft>
              <a:buNone/>
            </a:pPr>
            <a:r>
              <a:rPr lang="en-US" sz="2000" b="1" i="1" u="none" strike="noStrike" cap="none" dirty="0">
                <a:solidFill>
                  <a:srgbClr val="000000"/>
                </a:solidFill>
                <a:latin typeface="Lato"/>
                <a:ea typeface="Lato"/>
                <a:cs typeface="Lato"/>
                <a:sym typeface="Lato"/>
              </a:rPr>
              <a:t>About the Data </a:t>
            </a:r>
            <a:endParaRPr sz="2000" b="1" i="0" u="none" strike="noStrike" cap="none" dirty="0">
              <a:solidFill>
                <a:schemeClr val="dk2"/>
              </a:solidFill>
              <a:latin typeface="Arial"/>
              <a:ea typeface="Arial"/>
              <a:cs typeface="Arial"/>
              <a:sym typeface="Arial"/>
            </a:endParaRPr>
          </a:p>
          <a:p>
            <a:pPr marL="425450" marR="0" lvl="0" indent="-184150" algn="l" rtl="0">
              <a:lnSpc>
                <a:spcPct val="100000"/>
              </a:lnSpc>
              <a:spcBef>
                <a:spcPts val="0"/>
              </a:spcBef>
              <a:spcAft>
                <a:spcPts val="0"/>
              </a:spcAft>
              <a:buClr>
                <a:srgbClr val="000000"/>
              </a:buClr>
              <a:buSzPts val="1600"/>
              <a:buFont typeface="Arial"/>
              <a:buNone/>
            </a:pPr>
            <a:endParaRPr sz="1600" b="1" i="0" u="none" strike="noStrike" cap="none" dirty="0">
              <a:solidFill>
                <a:srgbClr val="303030"/>
              </a:solidFill>
              <a:latin typeface="Arial"/>
              <a:ea typeface="Arial"/>
              <a:cs typeface="Arial"/>
              <a:sym typeface="Arial"/>
            </a:endParaRPr>
          </a:p>
          <a:p>
            <a:pPr marL="139700" marR="0" lvl="0" algn="l" rtl="0">
              <a:lnSpc>
                <a:spcPct val="100000"/>
              </a:lnSpc>
              <a:spcBef>
                <a:spcPts val="0"/>
              </a:spcBef>
              <a:spcAft>
                <a:spcPts val="0"/>
              </a:spcAft>
              <a:buClr>
                <a:srgbClr val="000000"/>
              </a:buClr>
              <a:buSzPts val="1600"/>
            </a:pPr>
            <a:r>
              <a:rPr lang="en-US" sz="1600" b="1" i="0" u="none" strike="noStrike" cap="none" dirty="0">
                <a:solidFill>
                  <a:srgbClr val="303030"/>
                </a:solidFill>
                <a:latin typeface="Arial"/>
                <a:ea typeface="Arial"/>
                <a:cs typeface="Arial"/>
                <a:sym typeface="Arial"/>
              </a:rPr>
              <a:t>This dataset is randomly collected from an Iranian telecom </a:t>
            </a:r>
            <a:r>
              <a:rPr lang="en-US" sz="1600" b="1" i="0" u="none" strike="noStrike" cap="none" dirty="0" err="1">
                <a:solidFill>
                  <a:srgbClr val="303030"/>
                </a:solidFill>
                <a:latin typeface="Arial"/>
                <a:ea typeface="Arial"/>
                <a:cs typeface="Arial"/>
                <a:sym typeface="Arial"/>
              </a:rPr>
              <a:t>companyâ</a:t>
            </a:r>
            <a:r>
              <a:rPr lang="en-US" sz="1600" b="1" i="0" u="none" strike="noStrike" cap="none" dirty="0">
                <a:solidFill>
                  <a:srgbClr val="303030"/>
                </a:solidFill>
                <a:latin typeface="Arial"/>
                <a:ea typeface="Arial"/>
                <a:cs typeface="Arial"/>
                <a:sym typeface="Arial"/>
              </a:rPr>
              <a:t>€™s database over a period of 12 months.</a:t>
            </a:r>
            <a:endParaRPr dirty="0"/>
          </a:p>
          <a:p>
            <a:pPr marL="139700" marR="0" lvl="0" algn="l" rtl="0">
              <a:lnSpc>
                <a:spcPct val="100000"/>
              </a:lnSpc>
              <a:spcBef>
                <a:spcPts val="0"/>
              </a:spcBef>
              <a:spcAft>
                <a:spcPts val="0"/>
              </a:spcAft>
              <a:buClr>
                <a:srgbClr val="000000"/>
              </a:buClr>
              <a:buSzPts val="1600"/>
            </a:pPr>
            <a:r>
              <a:rPr lang="en-US" sz="1600" b="1" i="0" u="none" strike="noStrike" cap="none" dirty="0">
                <a:solidFill>
                  <a:srgbClr val="303030"/>
                </a:solidFill>
                <a:latin typeface="Arial"/>
                <a:ea typeface="Arial"/>
                <a:cs typeface="Arial"/>
                <a:sym typeface="Arial"/>
              </a:rPr>
              <a:t> A total of 3150 rows of data, each representing a customer, bear information for 13 columns.</a:t>
            </a:r>
            <a:endParaRPr dirty="0"/>
          </a:p>
          <a:p>
            <a:pPr marL="139700" marR="0" lvl="0" indent="0" algn="l" rtl="0">
              <a:lnSpc>
                <a:spcPct val="100000"/>
              </a:lnSpc>
              <a:spcBef>
                <a:spcPts val="0"/>
              </a:spcBef>
              <a:spcAft>
                <a:spcPts val="0"/>
              </a:spcAft>
              <a:buClr>
                <a:srgbClr val="000000"/>
              </a:buClr>
              <a:buSzPts val="1600"/>
              <a:buFont typeface="Arial"/>
              <a:buNone/>
            </a:pPr>
            <a:endParaRPr sz="1600" b="1" i="0" u="sng" strike="noStrike" cap="none" dirty="0">
              <a:solidFill>
                <a:schemeClr val="dk2"/>
              </a:solidFill>
              <a:latin typeface="Arial"/>
              <a:ea typeface="Arial"/>
              <a:cs typeface="Arial"/>
              <a:sym typeface="Arial"/>
            </a:endParaRPr>
          </a:p>
          <a:p>
            <a:pPr marL="139700" marR="0" lvl="0" indent="0" algn="l" rtl="0">
              <a:lnSpc>
                <a:spcPct val="100000"/>
              </a:lnSpc>
              <a:spcBef>
                <a:spcPts val="0"/>
              </a:spcBef>
              <a:spcAft>
                <a:spcPts val="0"/>
              </a:spcAft>
              <a:buClr>
                <a:srgbClr val="000000"/>
              </a:buClr>
              <a:buSzPts val="1600"/>
              <a:buFont typeface="Arial"/>
              <a:buNone/>
            </a:pPr>
            <a:r>
              <a:rPr lang="en-US" sz="2000" b="1" i="0" u="none" strike="noStrike" cap="none" dirty="0">
                <a:solidFill>
                  <a:schemeClr val="dk2"/>
                </a:solidFill>
                <a:latin typeface="Arial"/>
                <a:ea typeface="Arial"/>
                <a:cs typeface="Arial"/>
                <a:sym typeface="Arial"/>
              </a:rPr>
              <a:t>Objective</a:t>
            </a:r>
            <a:r>
              <a:rPr lang="en-US" sz="1600" b="1" i="0" u="none" strike="noStrike" cap="none" dirty="0">
                <a:solidFill>
                  <a:schemeClr val="dk2"/>
                </a:solidFill>
                <a:latin typeface="Arial"/>
                <a:ea typeface="Arial"/>
                <a:cs typeface="Arial"/>
                <a:sym typeface="Arial"/>
              </a:rPr>
              <a:t> : </a:t>
            </a:r>
          </a:p>
          <a:p>
            <a:pPr marL="13970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chemeClr val="dk2"/>
                </a:solidFill>
                <a:latin typeface="Arial"/>
                <a:ea typeface="Arial"/>
                <a:cs typeface="Arial"/>
                <a:sym typeface="Arial"/>
              </a:rPr>
              <a:t>Classification goal is to predict the customer churn</a:t>
            </a:r>
            <a:endParaRPr sz="1600" b="1" i="0" u="sng" strike="noStrike" cap="none" dirty="0">
              <a:solidFill>
                <a:schemeClr val="dk2"/>
              </a:solidFill>
              <a:latin typeface="Arial"/>
              <a:ea typeface="Arial"/>
              <a:cs typeface="Arial"/>
              <a:sym typeface="Arial"/>
            </a:endParaRPr>
          </a:p>
          <a:p>
            <a:pPr marL="139700" marR="0" lvl="0" indent="0" algn="l" rtl="0">
              <a:lnSpc>
                <a:spcPct val="100000"/>
              </a:lnSpc>
              <a:spcBef>
                <a:spcPts val="0"/>
              </a:spcBef>
              <a:spcAft>
                <a:spcPts val="0"/>
              </a:spcAft>
              <a:buClr>
                <a:srgbClr val="000000"/>
              </a:buClr>
              <a:buSzPts val="1600"/>
              <a:buFont typeface="Arial"/>
              <a:buNone/>
            </a:pPr>
            <a:endParaRPr sz="1600" b="1" i="0" u="sng" strike="noStrike" cap="none" dirty="0">
              <a:solidFill>
                <a:schemeClr val="dk2"/>
              </a:solidFill>
              <a:latin typeface="Arial"/>
              <a:ea typeface="Arial"/>
              <a:cs typeface="Arial"/>
              <a:sym typeface="Arial"/>
            </a:endParaRPr>
          </a:p>
          <a:p>
            <a:pPr marL="139700" marR="0" lvl="0" indent="0" algn="l" rtl="0">
              <a:lnSpc>
                <a:spcPct val="100000"/>
              </a:lnSpc>
              <a:spcBef>
                <a:spcPts val="0"/>
              </a:spcBef>
              <a:spcAft>
                <a:spcPts val="0"/>
              </a:spcAft>
              <a:buClr>
                <a:srgbClr val="000000"/>
              </a:buClr>
              <a:buSzPts val="1600"/>
              <a:buFont typeface="Arial"/>
              <a:buNone/>
            </a:pPr>
            <a:r>
              <a:rPr lang="en-US" sz="2000" b="1" i="0" u="none" strike="noStrike" cap="none" dirty="0">
                <a:solidFill>
                  <a:schemeClr val="dk2"/>
                </a:solidFill>
                <a:latin typeface="Arial"/>
                <a:ea typeface="Arial"/>
                <a:cs typeface="Arial"/>
                <a:sym typeface="Arial"/>
              </a:rPr>
              <a:t>Path</a:t>
            </a:r>
            <a:r>
              <a:rPr lang="en-US" sz="1600" b="1" i="0" u="none" strike="noStrike" cap="none" dirty="0">
                <a:solidFill>
                  <a:schemeClr val="dk2"/>
                </a:solidFill>
                <a:latin typeface="Arial"/>
                <a:ea typeface="Arial"/>
                <a:cs typeface="Arial"/>
                <a:sym typeface="Arial"/>
              </a:rPr>
              <a:t>:</a:t>
            </a:r>
            <a:endParaRPr dirty="0"/>
          </a:p>
          <a:p>
            <a:pPr marL="139700" marR="0" lvl="0" indent="0" algn="l" rtl="0">
              <a:lnSpc>
                <a:spcPct val="100000"/>
              </a:lnSpc>
              <a:spcBef>
                <a:spcPts val="0"/>
              </a:spcBef>
              <a:spcAft>
                <a:spcPts val="0"/>
              </a:spcAft>
              <a:buClr>
                <a:srgbClr val="000000"/>
              </a:buClr>
              <a:buSzPts val="1600"/>
              <a:buFont typeface="Arial"/>
              <a:buNone/>
            </a:pPr>
            <a:r>
              <a:rPr lang="en-US" sz="1600" b="1" i="0" u="none" strike="noStrike" cap="none" dirty="0">
                <a:solidFill>
                  <a:schemeClr val="dk2"/>
                </a:solidFill>
                <a:latin typeface="Arial"/>
                <a:ea typeface="Arial"/>
                <a:cs typeface="Arial"/>
                <a:sym typeface="Arial"/>
              </a:rPr>
              <a:t>Implementing Multiple machine learning models to fit the best model for the data set.</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4"/>
        <p:cNvGrpSpPr/>
        <p:nvPr/>
      </p:nvGrpSpPr>
      <p:grpSpPr>
        <a:xfrm>
          <a:off x="0" y="0"/>
          <a:ext cx="0" cy="0"/>
          <a:chOff x="0" y="0"/>
          <a:chExt cx="0" cy="0"/>
        </a:xfrm>
      </p:grpSpPr>
      <p:sp>
        <p:nvSpPr>
          <p:cNvPr id="215" name="Google Shape;215;p22"/>
          <p:cNvSpPr txBox="1"/>
          <p:nvPr/>
        </p:nvSpPr>
        <p:spPr>
          <a:xfrm>
            <a:off x="523725" y="350450"/>
            <a:ext cx="4175024"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1" i="0" u="none" strike="noStrike" cap="none" dirty="0">
                <a:solidFill>
                  <a:srgbClr val="000000"/>
                </a:solidFill>
                <a:latin typeface="Arial"/>
                <a:ea typeface="Arial"/>
                <a:cs typeface="Arial"/>
                <a:sym typeface="Arial"/>
              </a:rPr>
              <a:t>Data </a:t>
            </a:r>
            <a:r>
              <a:rPr lang="en-US" sz="2000" b="1" dirty="0"/>
              <a:t>And Data Quality Check</a:t>
            </a:r>
            <a:endParaRPr b="1" dirty="0"/>
          </a:p>
        </p:txBody>
      </p:sp>
      <p:graphicFrame>
        <p:nvGraphicFramePr>
          <p:cNvPr id="216" name="Google Shape;216;p22"/>
          <p:cNvGraphicFramePr/>
          <p:nvPr/>
        </p:nvGraphicFramePr>
        <p:xfrm>
          <a:off x="1348876" y="815691"/>
          <a:ext cx="6258925" cy="4145430"/>
        </p:xfrm>
        <a:graphic>
          <a:graphicData uri="http://schemas.openxmlformats.org/drawingml/2006/table">
            <a:tbl>
              <a:tblPr firstRow="1" bandRow="1">
                <a:noFill/>
                <a:tableStyleId>{152A9963-581E-4A12-9930-03476671FD24}</a:tableStyleId>
              </a:tblPr>
              <a:tblGrid>
                <a:gridCol w="2185550">
                  <a:extLst>
                    <a:ext uri="{9D8B030D-6E8A-4147-A177-3AD203B41FA5}">
                      <a16:colId xmlns:a16="http://schemas.microsoft.com/office/drawing/2014/main" val="20000"/>
                    </a:ext>
                  </a:extLst>
                </a:gridCol>
                <a:gridCol w="4073375">
                  <a:extLst>
                    <a:ext uri="{9D8B030D-6E8A-4147-A177-3AD203B41FA5}">
                      <a16:colId xmlns:a16="http://schemas.microsoft.com/office/drawing/2014/main" val="20001"/>
                    </a:ext>
                  </a:extLst>
                </a:gridCol>
              </a:tblGrid>
              <a:tr h="251975">
                <a:tc>
                  <a:txBody>
                    <a:bodyPr/>
                    <a:lstStyle/>
                    <a:p>
                      <a:pPr marL="0" marR="0" lvl="0" indent="0" algn="l" rtl="0">
                        <a:lnSpc>
                          <a:spcPct val="100000"/>
                        </a:lnSpc>
                        <a:spcBef>
                          <a:spcPts val="0"/>
                        </a:spcBef>
                        <a:spcAft>
                          <a:spcPts val="0"/>
                        </a:spcAft>
                        <a:buNone/>
                      </a:pPr>
                      <a:r>
                        <a:rPr lang="en-US" sz="1200" u="none" strike="noStrike" cap="none"/>
                        <a:t>Field Name</a:t>
                      </a:r>
                      <a:endParaRPr/>
                    </a:p>
                  </a:txBody>
                  <a:tcPr marL="91450" marR="91450" marT="45725" marB="45725"/>
                </a:tc>
                <a:tc>
                  <a:txBody>
                    <a:bodyPr/>
                    <a:lstStyle/>
                    <a:p>
                      <a:pPr marL="0" marR="0" lvl="0" indent="0" algn="l" rtl="0">
                        <a:lnSpc>
                          <a:spcPct val="100000"/>
                        </a:lnSpc>
                        <a:spcBef>
                          <a:spcPts val="0"/>
                        </a:spcBef>
                        <a:spcAft>
                          <a:spcPts val="0"/>
                        </a:spcAft>
                        <a:buNone/>
                      </a:pPr>
                      <a:r>
                        <a:rPr lang="en-US" sz="1200" u="none" strike="noStrike" cap="none"/>
                        <a:t>Description</a:t>
                      </a:r>
                      <a:endParaRPr/>
                    </a:p>
                  </a:txBody>
                  <a:tcPr marL="91450" marR="91450" marT="45725" marB="45725"/>
                </a:tc>
                <a:extLst>
                  <a:ext uri="{0D108BD9-81ED-4DB2-BD59-A6C34878D82A}">
                    <a16:rowId xmlns:a16="http://schemas.microsoft.com/office/drawing/2014/main" val="10000"/>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Anonymous Customer ID</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1200" u="none" strike="noStrike" cap="none"/>
                    </a:p>
                  </a:txBody>
                  <a:tcPr marL="91450" marR="91450" marT="45725" marB="45725"/>
                </a:tc>
                <a:extLst>
                  <a:ext uri="{0D108BD9-81ED-4DB2-BD59-A6C34878D82A}">
                    <a16:rowId xmlns:a16="http://schemas.microsoft.com/office/drawing/2014/main" val="10001"/>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Call Failures</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Number of call failures</a:t>
                      </a:r>
                      <a:endParaRPr sz="1200" u="none" strike="noStrike" cap="none"/>
                    </a:p>
                  </a:txBody>
                  <a:tcPr marL="91450" marR="91450" marT="45725" marB="45725"/>
                </a:tc>
                <a:extLst>
                  <a:ext uri="{0D108BD9-81ED-4DB2-BD59-A6C34878D82A}">
                    <a16:rowId xmlns:a16="http://schemas.microsoft.com/office/drawing/2014/main" val="10002"/>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Complains</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binary (0: No complaint, 1: complaint)</a:t>
                      </a:r>
                      <a:endParaRPr sz="1200" u="none" strike="noStrike" cap="none"/>
                    </a:p>
                  </a:txBody>
                  <a:tcPr marL="91450" marR="91450" marT="45725" marB="45725"/>
                </a:tc>
                <a:extLst>
                  <a:ext uri="{0D108BD9-81ED-4DB2-BD59-A6C34878D82A}">
                    <a16:rowId xmlns:a16="http://schemas.microsoft.com/office/drawing/2014/main" val="10003"/>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Subscription Length</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Total months of subscription</a:t>
                      </a:r>
                      <a:endParaRPr sz="1200" u="none" strike="noStrike" cap="none"/>
                    </a:p>
                  </a:txBody>
                  <a:tcPr marL="91450" marR="91450" marT="45725" marB="45725"/>
                </a:tc>
                <a:extLst>
                  <a:ext uri="{0D108BD9-81ED-4DB2-BD59-A6C34878D82A}">
                    <a16:rowId xmlns:a16="http://schemas.microsoft.com/office/drawing/2014/main" val="10004"/>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Charge Amount</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Ordinal attribute (0: lowest amount, 9: highest amount)</a:t>
                      </a:r>
                      <a:endParaRPr sz="1200" u="none" strike="noStrike" cap="none"/>
                    </a:p>
                  </a:txBody>
                  <a:tcPr marL="91450" marR="91450" marT="45725" marB="45725"/>
                </a:tc>
                <a:extLst>
                  <a:ext uri="{0D108BD9-81ED-4DB2-BD59-A6C34878D82A}">
                    <a16:rowId xmlns:a16="http://schemas.microsoft.com/office/drawing/2014/main" val="10005"/>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Seconds of Use</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Total seconds of calls</a:t>
                      </a:r>
                      <a:endParaRPr sz="1200" u="none" strike="noStrike" cap="none"/>
                    </a:p>
                  </a:txBody>
                  <a:tcPr marL="91450" marR="91450" marT="45725" marB="45725"/>
                </a:tc>
                <a:extLst>
                  <a:ext uri="{0D108BD9-81ED-4DB2-BD59-A6C34878D82A}">
                    <a16:rowId xmlns:a16="http://schemas.microsoft.com/office/drawing/2014/main" val="10006"/>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Frequency of use</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u="none" strike="noStrike" cap="none"/>
                        <a:t>Total number of calls</a:t>
                      </a:r>
                      <a:endParaRPr/>
                    </a:p>
                  </a:txBody>
                  <a:tcPr marL="91450" marR="91450" marT="45725" marB="45725"/>
                </a:tc>
                <a:extLst>
                  <a:ext uri="{0D108BD9-81ED-4DB2-BD59-A6C34878D82A}">
                    <a16:rowId xmlns:a16="http://schemas.microsoft.com/office/drawing/2014/main" val="10007"/>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Frequency of SMS</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Total number of text messages</a:t>
                      </a:r>
                      <a:endParaRPr/>
                    </a:p>
                  </a:txBody>
                  <a:tcPr marL="91450" marR="91450" marT="45725" marB="45725"/>
                </a:tc>
                <a:extLst>
                  <a:ext uri="{0D108BD9-81ED-4DB2-BD59-A6C34878D82A}">
                    <a16:rowId xmlns:a16="http://schemas.microsoft.com/office/drawing/2014/main" val="10008"/>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Distinct Called Numbers</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Total number of distinct phone calls </a:t>
                      </a:r>
                      <a:endParaRPr sz="1200" u="none" strike="noStrike" cap="none"/>
                    </a:p>
                  </a:txBody>
                  <a:tcPr marL="91450" marR="91450" marT="45725" marB="45725"/>
                </a:tc>
                <a:extLst>
                  <a:ext uri="{0D108BD9-81ED-4DB2-BD59-A6C34878D82A}">
                    <a16:rowId xmlns:a16="http://schemas.microsoft.com/office/drawing/2014/main" val="10009"/>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Age Group</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Ordinal attribute (1: younger age, 5: older age)</a:t>
                      </a:r>
                      <a:endParaRPr sz="1200" u="none" strike="noStrike" cap="none"/>
                    </a:p>
                  </a:txBody>
                  <a:tcPr marL="91450" marR="91450" marT="45725" marB="45725"/>
                </a:tc>
                <a:extLst>
                  <a:ext uri="{0D108BD9-81ED-4DB2-BD59-A6C34878D82A}">
                    <a16:rowId xmlns:a16="http://schemas.microsoft.com/office/drawing/2014/main" val="10010"/>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Tariff Plan</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Binary (1: Pay as you go, 2: contractual)</a:t>
                      </a:r>
                      <a:endParaRPr sz="1200" u="none" strike="noStrike" cap="none"/>
                    </a:p>
                  </a:txBody>
                  <a:tcPr marL="91450" marR="91450" marT="45725" marB="45725"/>
                </a:tc>
                <a:extLst>
                  <a:ext uri="{0D108BD9-81ED-4DB2-BD59-A6C34878D82A}">
                    <a16:rowId xmlns:a16="http://schemas.microsoft.com/office/drawing/2014/main" val="10011"/>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Status</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Binary (1: active, 2: non-active)</a:t>
                      </a:r>
                      <a:endParaRPr sz="1200" u="none" strike="noStrike" cap="none"/>
                    </a:p>
                  </a:txBody>
                  <a:tcPr marL="91450" marR="91450" marT="45725" marB="45725"/>
                </a:tc>
                <a:extLst>
                  <a:ext uri="{0D108BD9-81ED-4DB2-BD59-A6C34878D82A}">
                    <a16:rowId xmlns:a16="http://schemas.microsoft.com/office/drawing/2014/main" val="10012"/>
                  </a:ext>
                </a:extLst>
              </a:tr>
              <a:tr h="251975">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Churn:</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Binary (1: churn, 0: non-churn) - Class label</a:t>
                      </a:r>
                      <a:endParaRPr sz="1200" u="none" strike="noStrike" cap="none"/>
                    </a:p>
                  </a:txBody>
                  <a:tcPr marL="91450" marR="91450" marT="45725" marB="45725"/>
                </a:tc>
                <a:extLst>
                  <a:ext uri="{0D108BD9-81ED-4DB2-BD59-A6C34878D82A}">
                    <a16:rowId xmlns:a16="http://schemas.microsoft.com/office/drawing/2014/main" val="10013"/>
                  </a:ext>
                </a:extLst>
              </a:tr>
              <a:tr h="251975">
                <a:tc>
                  <a:txBody>
                    <a:bodyPr/>
                    <a:lstStyle/>
                    <a:p>
                      <a:pPr marL="0" marR="0" lvl="0" indent="0" algn="l" rtl="0">
                        <a:lnSpc>
                          <a:spcPct val="100000"/>
                        </a:lnSpc>
                        <a:spcBef>
                          <a:spcPts val="0"/>
                        </a:spcBef>
                        <a:spcAft>
                          <a:spcPts val="0"/>
                        </a:spcAft>
                        <a:buNone/>
                      </a:pPr>
                      <a:r>
                        <a:rPr lang="en-US" sz="1400" b="0" i="0" u="none" strike="noStrike" cap="none">
                          <a:solidFill>
                            <a:schemeClr val="dk1"/>
                          </a:solidFill>
                          <a:latin typeface="Arial"/>
                          <a:ea typeface="Arial"/>
                          <a:cs typeface="Arial"/>
                          <a:sym typeface="Arial"/>
                        </a:rPr>
                        <a:t>Customer Value</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200" b="0" i="0" u="none" strike="noStrike" cap="none">
                          <a:solidFill>
                            <a:schemeClr val="dk1"/>
                          </a:solidFill>
                          <a:latin typeface="Arial"/>
                          <a:ea typeface="Arial"/>
                          <a:cs typeface="Arial"/>
                          <a:sym typeface="Arial"/>
                        </a:rPr>
                        <a:t>The calculated value of customer</a:t>
                      </a:r>
                      <a:endParaRPr sz="1200" u="none" strike="noStrike" cap="none"/>
                    </a:p>
                  </a:txBody>
                  <a:tcPr marL="91450" marR="91450" marT="45725" marB="45725"/>
                </a:tc>
                <a:extLst>
                  <a:ext uri="{0D108BD9-81ED-4DB2-BD59-A6C34878D82A}">
                    <a16:rowId xmlns:a16="http://schemas.microsoft.com/office/drawing/2014/main" val="1001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0"/>
        <p:cNvGrpSpPr/>
        <p:nvPr/>
      </p:nvGrpSpPr>
      <p:grpSpPr>
        <a:xfrm>
          <a:off x="0" y="0"/>
          <a:ext cx="0" cy="0"/>
          <a:chOff x="0" y="0"/>
          <a:chExt cx="0" cy="0"/>
        </a:xfrm>
      </p:grpSpPr>
      <p:sp>
        <p:nvSpPr>
          <p:cNvPr id="222" name="Google Shape;222;p23"/>
          <p:cNvSpPr txBox="1"/>
          <p:nvPr/>
        </p:nvSpPr>
        <p:spPr>
          <a:xfrm>
            <a:off x="686923" y="1470811"/>
            <a:ext cx="6583800" cy="2923837"/>
          </a:xfrm>
          <a:prstGeom prst="rect">
            <a:avLst/>
          </a:prstGeom>
          <a:noFill/>
          <a:ln>
            <a:noFill/>
          </a:ln>
        </p:spPr>
        <p:txBody>
          <a:bodyPr spcFirstLastPara="1" wrap="square" lIns="91425" tIns="45700" rIns="91425" bIns="45700" anchor="t" anchorCtr="0">
            <a:spAutoFit/>
          </a:bodyPr>
          <a:lstStyle/>
          <a:p>
            <a:r>
              <a:rPr lang="en-US" sz="2000" b="1" dirty="0"/>
              <a:t>Missing values :</a:t>
            </a:r>
            <a:r>
              <a:rPr lang="en-US" sz="2000" dirty="0"/>
              <a:t>The data set has no missing values.</a:t>
            </a:r>
          </a:p>
          <a:p>
            <a:endParaRPr lang="en-US" sz="3200" dirty="0"/>
          </a:p>
          <a:p>
            <a:r>
              <a:rPr lang="en-US" sz="2000" b="1" dirty="0"/>
              <a:t>Dropped columns :</a:t>
            </a:r>
            <a:r>
              <a:rPr lang="en-US" sz="2000" dirty="0"/>
              <a:t>There are no dropped columns from data set as each column has its importance predicting the dependent variable ‘y ‘ which tells whether the customer has stop  the subscription of </a:t>
            </a:r>
            <a:r>
              <a:rPr lang="en-US" sz="2000" i="0" u="none" strike="noStrike" cap="none" dirty="0">
                <a:solidFill>
                  <a:srgbClr val="000000"/>
                </a:solidFill>
              </a:rPr>
              <a:t> the service or not.</a:t>
            </a:r>
            <a:endParaRPr lang="en-US" sz="2000" dirty="0"/>
          </a:p>
          <a:p>
            <a:endParaRPr lang="en-US" sz="3200" dirty="0"/>
          </a:p>
        </p:txBody>
      </p:sp>
      <p:sp>
        <p:nvSpPr>
          <p:cNvPr id="2" name="TextBox 1">
            <a:extLst>
              <a:ext uri="{FF2B5EF4-FFF2-40B4-BE49-F238E27FC236}">
                <a16:creationId xmlns:a16="http://schemas.microsoft.com/office/drawing/2014/main" id="{C248A7BC-5807-5280-50FF-1A4499DDF8BA}"/>
              </a:ext>
            </a:extLst>
          </p:cNvPr>
          <p:cNvSpPr txBox="1"/>
          <p:nvPr/>
        </p:nvSpPr>
        <p:spPr>
          <a:xfrm>
            <a:off x="1339913" y="470780"/>
            <a:ext cx="3929203" cy="461665"/>
          </a:xfrm>
          <a:prstGeom prst="rect">
            <a:avLst/>
          </a:prstGeom>
          <a:noFill/>
        </p:spPr>
        <p:txBody>
          <a:bodyPr wrap="square" rtlCol="0">
            <a:spAutoFit/>
          </a:bodyPr>
          <a:lstStyle/>
          <a:p>
            <a:r>
              <a:rPr lang="en-US" sz="2400" b="1" dirty="0"/>
              <a:t>Data Preprocessing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24"/>
          <p:cNvPicPr preferRelativeResize="0"/>
          <p:nvPr/>
        </p:nvPicPr>
        <p:blipFill rotWithShape="1">
          <a:blip r:embed="rId3">
            <a:alphaModFix/>
          </a:blip>
          <a:srcRect/>
          <a:stretch/>
        </p:blipFill>
        <p:spPr>
          <a:xfrm>
            <a:off x="152400" y="152400"/>
            <a:ext cx="4080857" cy="2419349"/>
          </a:xfrm>
          <a:prstGeom prst="rect">
            <a:avLst/>
          </a:prstGeom>
          <a:noFill/>
          <a:ln>
            <a:noFill/>
          </a:ln>
        </p:spPr>
      </p:pic>
      <p:pic>
        <p:nvPicPr>
          <p:cNvPr id="228" name="Google Shape;228;p24"/>
          <p:cNvPicPr preferRelativeResize="0"/>
          <p:nvPr/>
        </p:nvPicPr>
        <p:blipFill rotWithShape="1">
          <a:blip r:embed="rId4">
            <a:alphaModFix/>
          </a:blip>
          <a:srcRect/>
          <a:stretch/>
        </p:blipFill>
        <p:spPr>
          <a:xfrm>
            <a:off x="4497550" y="2595430"/>
            <a:ext cx="4080850" cy="2268645"/>
          </a:xfrm>
          <a:prstGeom prst="rect">
            <a:avLst/>
          </a:prstGeom>
          <a:noFill/>
          <a:ln>
            <a:noFill/>
          </a:ln>
        </p:spPr>
      </p:pic>
      <p:sp>
        <p:nvSpPr>
          <p:cNvPr id="229" name="Google Shape;229;p24"/>
          <p:cNvSpPr txBox="1"/>
          <p:nvPr/>
        </p:nvSpPr>
        <p:spPr>
          <a:xfrm>
            <a:off x="4233250" y="395275"/>
            <a:ext cx="45270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The Count plot graph explains the count of customers</a:t>
            </a:r>
            <a:endParaRPr sz="1400" b="1" i="0" u="none" strike="noStrike" cap="none">
              <a:solidFill>
                <a:schemeClr val="lt1"/>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who are  loyal to the telecommunication services as we see there are more of them than the ones who churned.</a:t>
            </a:r>
            <a:endParaRPr sz="1400" b="1" i="0" u="none" strike="noStrike" cap="none">
              <a:solidFill>
                <a:schemeClr val="lt1"/>
              </a:solidFill>
              <a:latin typeface="Lato"/>
              <a:ea typeface="Lato"/>
              <a:cs typeface="Lato"/>
              <a:sym typeface="Lato"/>
            </a:endParaRPr>
          </a:p>
        </p:txBody>
      </p:sp>
      <p:sp>
        <p:nvSpPr>
          <p:cNvPr id="230" name="Google Shape;230;p24"/>
          <p:cNvSpPr txBox="1"/>
          <p:nvPr/>
        </p:nvSpPr>
        <p:spPr>
          <a:xfrm>
            <a:off x="152400" y="3433925"/>
            <a:ext cx="4195500" cy="1262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Count plot graph explain that customers in their in their 30’s (EARLY MIDDLE AGE)  are predominant users of the  telecommunication services and the least of them are the customers in their Teen age.</a:t>
            </a:r>
            <a:endParaRPr sz="1400" b="1" i="0" u="none" strike="noStrike" cap="none">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25"/>
          <p:cNvPicPr preferRelativeResize="0"/>
          <p:nvPr/>
        </p:nvPicPr>
        <p:blipFill rotWithShape="1">
          <a:blip r:embed="rId3">
            <a:alphaModFix/>
          </a:blip>
          <a:srcRect/>
          <a:stretch/>
        </p:blipFill>
        <p:spPr>
          <a:xfrm>
            <a:off x="0" y="0"/>
            <a:ext cx="5800649" cy="5143499"/>
          </a:xfrm>
          <a:prstGeom prst="rect">
            <a:avLst/>
          </a:prstGeom>
          <a:noFill/>
          <a:ln>
            <a:noFill/>
          </a:ln>
        </p:spPr>
      </p:pic>
      <p:sp>
        <p:nvSpPr>
          <p:cNvPr id="236" name="Google Shape;236;p25"/>
          <p:cNvSpPr txBox="1"/>
          <p:nvPr/>
        </p:nvSpPr>
        <p:spPr>
          <a:xfrm>
            <a:off x="5889575" y="988175"/>
            <a:ext cx="3097800" cy="3098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bar chart shows how the Charge Amount can affect how a customer can continue or discontinue the telecommunication service. We see that the lesser the charge amount the higher the Not churn value.</a:t>
            </a:r>
            <a:endParaRPr sz="1400" b="1" i="0" u="none" strike="noStrike" cap="none">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26"/>
          <p:cNvPicPr preferRelativeResize="0"/>
          <p:nvPr/>
        </p:nvPicPr>
        <p:blipFill rotWithShape="1">
          <a:blip r:embed="rId3">
            <a:alphaModFix/>
          </a:blip>
          <a:srcRect/>
          <a:stretch/>
        </p:blipFill>
        <p:spPr>
          <a:xfrm>
            <a:off x="0" y="0"/>
            <a:ext cx="4208075" cy="2796575"/>
          </a:xfrm>
          <a:prstGeom prst="rect">
            <a:avLst/>
          </a:prstGeom>
          <a:noFill/>
          <a:ln>
            <a:noFill/>
          </a:ln>
        </p:spPr>
      </p:pic>
      <p:pic>
        <p:nvPicPr>
          <p:cNvPr id="242" name="Google Shape;242;p26"/>
          <p:cNvPicPr preferRelativeResize="0"/>
          <p:nvPr/>
        </p:nvPicPr>
        <p:blipFill rotWithShape="1">
          <a:blip r:embed="rId4">
            <a:alphaModFix/>
          </a:blip>
          <a:srcRect/>
          <a:stretch/>
        </p:blipFill>
        <p:spPr>
          <a:xfrm>
            <a:off x="4208075" y="2246975"/>
            <a:ext cx="4935924" cy="2896525"/>
          </a:xfrm>
          <a:prstGeom prst="rect">
            <a:avLst/>
          </a:prstGeom>
          <a:noFill/>
          <a:ln>
            <a:noFill/>
          </a:ln>
        </p:spPr>
      </p:pic>
      <p:sp>
        <p:nvSpPr>
          <p:cNvPr id="243" name="Google Shape;243;p26"/>
          <p:cNvSpPr txBox="1"/>
          <p:nvPr/>
        </p:nvSpPr>
        <p:spPr>
          <a:xfrm>
            <a:off x="-2500100" y="-494100"/>
            <a:ext cx="8538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
        <p:nvSpPr>
          <p:cNvPr id="244" name="Google Shape;244;p26"/>
          <p:cNvSpPr txBox="1"/>
          <p:nvPr/>
        </p:nvSpPr>
        <p:spPr>
          <a:xfrm>
            <a:off x="4208075" y="133400"/>
            <a:ext cx="4698900" cy="1477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Line chart tells us the trend of tariff plan in the ages. There are  UPS AND DOWNS change due to some reasons like Usage pattern among the younger customers, The middle aged would prefer Family plan at discounted prices accommodating the needs of both younger and older , e.t.c.</a:t>
            </a:r>
            <a:endParaRPr sz="1400" b="1" i="0" u="none" strike="noStrike" cap="none">
              <a:solidFill>
                <a:schemeClr val="lt1"/>
              </a:solidFill>
              <a:latin typeface="Lato"/>
              <a:ea typeface="Lato"/>
              <a:cs typeface="Lato"/>
              <a:sym typeface="Lato"/>
            </a:endParaRPr>
          </a:p>
        </p:txBody>
      </p:sp>
      <p:sp>
        <p:nvSpPr>
          <p:cNvPr id="245" name="Google Shape;245;p26"/>
          <p:cNvSpPr txBox="1"/>
          <p:nvPr/>
        </p:nvSpPr>
        <p:spPr>
          <a:xfrm>
            <a:off x="0" y="3122675"/>
            <a:ext cx="41406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chemeClr val="lt1"/>
                </a:solidFill>
                <a:latin typeface="Lato"/>
                <a:ea typeface="Lato"/>
                <a:cs typeface="Lato"/>
                <a:sym typeface="Lato"/>
              </a:rPr>
              <a:t>This Boxplot chart gives us the ability to see the variables that contain outliers and the ranges of values so we can know how to trim the dataset.</a:t>
            </a:r>
            <a:endParaRPr sz="1400" b="1" i="0" u="none" strike="noStrike" cap="none">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1221</Words>
  <Application>Microsoft Office PowerPoint</Application>
  <PresentationFormat>On-screen Show (16:9)</PresentationFormat>
  <Paragraphs>187</Paragraphs>
  <Slides>23</Slides>
  <Notes>23</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Streamline</vt:lpstr>
      <vt:lpstr>Consulting Proposal</vt:lpstr>
      <vt:lpstr>PowerPoint Presentation</vt:lpstr>
      <vt:lpstr>Machine Learning Analysis Timeline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Machine Learning Algorithms</vt:lpstr>
      <vt:lpstr>IN ADDITION: </vt:lpstr>
      <vt:lpstr>Logistic Regression</vt:lpstr>
      <vt:lpstr>Decision Tree Classifier</vt:lpstr>
      <vt:lpstr>Random Forest Classifier</vt:lpstr>
      <vt:lpstr>K  Nearest Neighbor Classifier</vt:lpstr>
      <vt:lpstr>Support Vector Machine Classifier</vt:lpstr>
      <vt:lpstr>Comparison of Implemented Models</vt:lpstr>
      <vt:lpstr>Summary And Recommendation</vt:lpstr>
      <vt:lpstr>Thank you.</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cp:lastModifiedBy>Sheetal Dighe</cp:lastModifiedBy>
  <cp:revision>5</cp:revision>
  <dcterms:modified xsi:type="dcterms:W3CDTF">2023-12-23T04:43:00Z</dcterms:modified>
</cp:coreProperties>
</file>